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843" r:id="rId2"/>
    <p:sldId id="1802" r:id="rId3"/>
    <p:sldId id="258" r:id="rId4"/>
    <p:sldId id="9244" r:id="rId5"/>
    <p:sldId id="9248" r:id="rId6"/>
    <p:sldId id="9249" r:id="rId7"/>
    <p:sldId id="9258" r:id="rId8"/>
    <p:sldId id="9250" r:id="rId9"/>
    <p:sldId id="9259" r:id="rId10"/>
    <p:sldId id="9260" r:id="rId11"/>
    <p:sldId id="9261" r:id="rId12"/>
    <p:sldId id="9251" r:id="rId13"/>
    <p:sldId id="9252" r:id="rId14"/>
    <p:sldId id="9254" r:id="rId15"/>
    <p:sldId id="9253" r:id="rId16"/>
    <p:sldId id="9255" r:id="rId17"/>
    <p:sldId id="9256" r:id="rId18"/>
    <p:sldId id="9257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5DB6-7B0E-40B2-9D93-DA572C3852EA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736A-BDB6-41FA-B7B0-2F39E27CA5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9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8/2/2021 5:01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9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2069C-62FE-244A-A0CF-0A155077DD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1C0D9-F5AA-49D6-8563-215C62FBD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B8F524-42C1-42A9-8B43-EF63DB23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E0A65-36D3-4A66-9278-F5748E21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4A6187-DA1D-4943-A462-B850687F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95C0EF-CB1C-4A29-94C8-64BFF039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4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86475-7352-44A4-A6BE-C7DA9E56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DA4F5C-D8E6-4783-A8E6-882312FF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EC7B37-0503-4374-8938-64328879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2BFF6A-964E-4A2A-B14E-74F750A0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5A523C-25EB-474F-A7DC-F30E71C6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0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3D3803-9C27-47DB-9072-52364B8D1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71CF883-DD00-4F33-8602-92473CC6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A5A7E2-92F1-45D4-B4DB-2F69033D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A93558-0D99-4285-8D49-CDBD345C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F6CB98-42B6-476C-B038-7F956B82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51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9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536580"/>
            <a:ext cx="4572000" cy="997196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240" spc="-46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276999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14D09-D2A9-408A-A95C-0F5E492A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8385" y="0"/>
            <a:ext cx="528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40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487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24D0F-12B7-4DFB-A0AD-3AB6C074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52CD0-0231-4C26-BCDB-BC4A0768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8F0B15-71C4-44E6-8257-D0CBAE56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355B3E-9F20-4281-AE73-420DF7A1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899115-134B-4CAF-9CFA-6DF6BA31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57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58B18-217A-4572-9937-2D7A7F38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F9A879-B527-4FAD-922A-E9B2C4E9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4178B2-4D0D-427E-BBDA-0754AD1F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ADB5CE-B616-4C0E-8582-5B0810A2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DCD71E-3DDB-4203-9A2E-BFA5A629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3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4778A-FCAD-48B9-9BD0-EC695C6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A9C190-7218-424D-A01C-C34B680D7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3834B4-EA78-41FF-AB45-DC0774ADB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6818D-E7E6-4804-9028-EB9A7165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929ED0-E538-44F2-9CEF-6D1EDBA6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DAC801-6EB4-434B-83DE-826AF557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8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0F66B-FDC0-41C4-8F78-EE515FCD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8BFAF2-2C6D-4516-A36A-9C1DB3D57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A01B0A-A283-468E-87A9-733DBDD3C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0928D9-72E8-4672-83AD-FFAA32ED0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CEE4DF9-99CC-4372-BEDC-C3232287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CB9B3D5-7E4F-4C6F-A509-C733581F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7B64965-BBD0-47E5-BC6F-508363FC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D1CE4FB-80B3-4968-A355-8B80D557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72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ED3A19-3466-4C78-8E9B-CBF32BB1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EEA6D7E-705C-4187-9CB9-0ABB6CFD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7A9629-B605-4D44-B2D2-A38ACFD6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C64AD6-3BEB-4307-8362-2830F18A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1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E56D56-7985-4B06-AD51-2C787867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2FB0502-08E0-4328-97E5-356810B9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9BBFFC-AF17-4CD0-9868-063313E0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6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2CA9C-6AE3-4458-A961-D5BD6620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D51EE-C096-4705-832E-643D238F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1A26D0-8905-46FD-8AFD-3FE3B2EEF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89D563-46EB-4BCD-8507-76954838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D2AF7D-4E2F-43B2-872B-D6351625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772C26-6BE9-4036-A99F-D1BC2091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71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E5480-CD13-4948-9E87-548CED82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2B24AD0-3D4D-4590-AC08-20C60F556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0E0791-0F3B-48B9-A94A-1C3E20666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CB9C3D-6CAD-4562-BF42-E0BBDAEA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FCD6F1-37CA-403B-9BDC-5CFFAB94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80D622-AF3E-43A9-B4F3-B350DA39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28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70F7A20-82DD-49AD-8121-C603EF4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FCB685-15A0-45D1-A299-04829BD2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0B5953-17B8-43EC-B401-99809878C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DC5A-3C7F-479D-947D-F35EDCD2C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F4B24E-E1CC-4339-AA13-87B3B7E11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8984C4-8947-4FE7-AF0B-6C9407476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53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ommons.wikimedia.org/wiki/File:Pointing_hand_cursor_vector.svg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EAF0EFC-41DF-4D9E-9194-C4A2582E10C0}"/>
              </a:ext>
            </a:extLst>
          </p:cNvPr>
          <p:cNvSpPr txBox="1">
            <a:spLocks/>
          </p:cNvSpPr>
          <p:nvPr/>
        </p:nvSpPr>
        <p:spPr>
          <a:xfrm>
            <a:off x="584200" y="2439319"/>
            <a:ext cx="4572000" cy="137870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noAutofit/>
          </a:bodyPr>
          <a:lstStyle>
            <a:lvl1pPr algn="l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-38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defTabSz="839321">
              <a:spcAft>
                <a:spcPts val="588"/>
              </a:spcAft>
            </a:pPr>
            <a:r>
              <a:rPr lang="pl-PL" sz="2000" spc="-46" dirty="0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Narzędzia do instalacji licencji cyfrowych</a:t>
            </a:r>
          </a:p>
          <a:p>
            <a:pPr defTabSz="839321">
              <a:spcAft>
                <a:spcPts val="588"/>
              </a:spcAft>
            </a:pPr>
            <a:br>
              <a:rPr lang="pl-PL" sz="2000" spc="-46" dirty="0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</a:br>
            <a:r>
              <a:rPr lang="pl-PL" sz="2000" spc="-46" dirty="0" err="1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MARXpress</a:t>
            </a:r>
            <a:r>
              <a:rPr lang="pl-PL" sz="2000" spc="-46" dirty="0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 </a:t>
            </a:r>
            <a:r>
              <a:rPr lang="pl-PL" sz="2000" spc="-46" dirty="0" err="1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Tool</a:t>
            </a:r>
            <a:br>
              <a:rPr lang="pl-PL" sz="2000" spc="-46" dirty="0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</a:br>
            <a:r>
              <a:rPr lang="pl-PL" sz="2000" spc="-46" dirty="0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Skrypty PowerShell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1D1EE33-B249-4840-8E6C-995B5A03C5ED}"/>
              </a:ext>
            </a:extLst>
          </p:cNvPr>
          <p:cNvSpPr txBox="1"/>
          <p:nvPr/>
        </p:nvSpPr>
        <p:spPr>
          <a:xfrm>
            <a:off x="80920" y="6149947"/>
            <a:ext cx="3631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Prowadzący: Tomasz Laskowski</a:t>
            </a:r>
            <a:br>
              <a:rPr lang="pl-PL" dirty="0"/>
            </a:br>
            <a:r>
              <a:rPr lang="pl-PL" dirty="0"/>
              <a:t>e-mail: tom@KomputeryMarkowe.pl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37F2CF0-0CF5-406E-8B02-6C0B94D0E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35" y="6259549"/>
            <a:ext cx="1067813" cy="4271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5C28F01-66B6-4035-84A5-F8605AD7B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6259548"/>
            <a:ext cx="666732" cy="4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D7983-8401-4E40-8684-F014D269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16" y="86445"/>
            <a:ext cx="7838768" cy="6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18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ECBC73-2933-4C95-AFA5-2FE7CFA2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15" y="96252"/>
            <a:ext cx="7815769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20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9DE1D4-C5EA-4FB3-8FBC-4F55227D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1" y="2730230"/>
            <a:ext cx="1867711" cy="261674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99D5225-DABB-42C0-A902-5BC85156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73" y="1270227"/>
            <a:ext cx="10466962" cy="112840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16108C3-F2D1-4EF8-BF0B-CCBECB88514D}"/>
              </a:ext>
            </a:extLst>
          </p:cNvPr>
          <p:cNvSpPr txBox="1"/>
          <p:nvPr/>
        </p:nvSpPr>
        <p:spPr>
          <a:xfrm>
            <a:off x="573420" y="673768"/>
            <a:ext cx="374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Importowanie i wysyłka raportów CBR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5ACFAA2C-2506-47D8-8F70-A0D17DC87BFC}"/>
              </a:ext>
            </a:extLst>
          </p:cNvPr>
          <p:cNvSpPr/>
          <p:nvPr/>
        </p:nvSpPr>
        <p:spPr>
          <a:xfrm flipH="1">
            <a:off x="882315" y="3982452"/>
            <a:ext cx="601579" cy="3288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BB597F32-D41B-4DE8-86F9-21025D808248}"/>
              </a:ext>
            </a:extLst>
          </p:cNvPr>
          <p:cNvSpPr/>
          <p:nvPr/>
        </p:nvSpPr>
        <p:spPr>
          <a:xfrm>
            <a:off x="10595810" y="1178754"/>
            <a:ext cx="433137" cy="78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8EFA5B2-478C-48F5-A751-E1042E0CA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733" y="2985624"/>
            <a:ext cx="7073212" cy="3391113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CF154180-39BC-40B9-8F09-3188A1BF2D94}"/>
              </a:ext>
            </a:extLst>
          </p:cNvPr>
          <p:cNvSpPr/>
          <p:nvPr/>
        </p:nvSpPr>
        <p:spPr>
          <a:xfrm>
            <a:off x="8221579" y="3429000"/>
            <a:ext cx="272716" cy="5534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2847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522C1D9-3196-4212-8ECC-E18F0A45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8" y="1168069"/>
            <a:ext cx="10700084" cy="45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569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C2D8A3-4608-43F5-B0E0-55AE0FED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74" y="1624519"/>
            <a:ext cx="8599251" cy="36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05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A724B90-6320-479C-AC2F-93381CBF2940}"/>
              </a:ext>
            </a:extLst>
          </p:cNvPr>
          <p:cNvSpPr txBox="1"/>
          <p:nvPr/>
        </p:nvSpPr>
        <p:spPr>
          <a:xfrm>
            <a:off x="521368" y="214245"/>
            <a:ext cx="19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Statusy kluczy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C42DAD-F5E3-4B9F-9F19-632F3527286B}"/>
              </a:ext>
            </a:extLst>
          </p:cNvPr>
          <p:cNvSpPr txBox="1"/>
          <p:nvPr/>
        </p:nvSpPr>
        <p:spPr>
          <a:xfrm>
            <a:off x="521368" y="561837"/>
            <a:ext cx="10329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Assigned</a:t>
            </a:r>
            <a:r>
              <a:rPr lang="pl-PL" dirty="0"/>
              <a:t>			Klucz przydzielony do konkretnego konta DLP (FFKI)</a:t>
            </a:r>
          </a:p>
          <a:p>
            <a:r>
              <a:rPr lang="pl-PL" dirty="0" err="1"/>
              <a:t>Fulfilled</a:t>
            </a:r>
            <a:r>
              <a:rPr lang="pl-PL" dirty="0"/>
              <a:t>			Klucz zrealizowany i pobrany przez MDOS SC</a:t>
            </a:r>
          </a:p>
          <a:p>
            <a:r>
              <a:rPr lang="pl-PL" dirty="0" err="1"/>
              <a:t>Consumed</a:t>
            </a:r>
            <a:r>
              <a:rPr lang="pl-PL" dirty="0"/>
              <a:t>		Klucz zainstalowany na komputerze końcowym (CBR nie został zaimportowany)</a:t>
            </a:r>
          </a:p>
          <a:p>
            <a:r>
              <a:rPr lang="pl-PL" dirty="0" err="1"/>
              <a:t>Bound</a:t>
            </a:r>
            <a:r>
              <a:rPr lang="pl-PL" dirty="0"/>
              <a:t>			Klucz zainstalowany, raport CBR został zaimportowany</a:t>
            </a:r>
          </a:p>
          <a:p>
            <a:r>
              <a:rPr lang="pl-PL" dirty="0" err="1"/>
              <a:t>Marked</a:t>
            </a:r>
            <a:r>
              <a:rPr lang="pl-PL" dirty="0"/>
              <a:t> for </a:t>
            </a:r>
            <a:r>
              <a:rPr lang="pl-PL" dirty="0" err="1"/>
              <a:t>Submit</a:t>
            </a:r>
            <a:r>
              <a:rPr lang="pl-PL" dirty="0"/>
              <a:t>		Klucz zainstalowany, raport CBR prawidłowy i gotowy do wysyłki</a:t>
            </a:r>
          </a:p>
          <a:p>
            <a:r>
              <a:rPr lang="pl-PL" dirty="0" err="1"/>
              <a:t>Notified</a:t>
            </a:r>
            <a:r>
              <a:rPr lang="pl-PL" dirty="0"/>
              <a:t> </a:t>
            </a:r>
            <a:r>
              <a:rPr lang="pl-PL" dirty="0" err="1"/>
              <a:t>Bound</a:t>
            </a:r>
            <a:r>
              <a:rPr lang="pl-PL" dirty="0"/>
              <a:t>		Klucz zainstalowany, raport CBR wysłany, oczekiwanie na końcowy status</a:t>
            </a:r>
          </a:p>
          <a:p>
            <a:r>
              <a:rPr lang="pl-PL" dirty="0" err="1"/>
              <a:t>Activation</a:t>
            </a:r>
            <a:r>
              <a:rPr lang="pl-PL" dirty="0"/>
              <a:t> </a:t>
            </a:r>
            <a:r>
              <a:rPr lang="pl-PL" dirty="0" err="1"/>
              <a:t>Enabled</a:t>
            </a:r>
            <a:r>
              <a:rPr lang="pl-PL" dirty="0"/>
              <a:t>		Klucz zainstalowany, aktywacja dla klucza włączona</a:t>
            </a:r>
          </a:p>
          <a:p>
            <a:r>
              <a:rPr lang="pl-PL" dirty="0" err="1"/>
              <a:t>Activation</a:t>
            </a:r>
            <a:r>
              <a:rPr lang="pl-PL" dirty="0"/>
              <a:t> </a:t>
            </a:r>
            <a:r>
              <a:rPr lang="pl-PL" dirty="0" err="1"/>
              <a:t>Denied</a:t>
            </a:r>
            <a:r>
              <a:rPr lang="pl-PL" dirty="0"/>
              <a:t>		Klucz zainstalowany, aktywacja dla klucza zablokowana</a:t>
            </a:r>
          </a:p>
          <a:p>
            <a:endParaRPr lang="pl-PL" dirty="0"/>
          </a:p>
          <a:p>
            <a:r>
              <a:rPr lang="pl-PL" dirty="0" err="1"/>
              <a:t>Marked</a:t>
            </a:r>
            <a:r>
              <a:rPr lang="pl-PL" dirty="0"/>
              <a:t> for Return		Klucz przygotowany do zwrotu</a:t>
            </a:r>
          </a:p>
          <a:p>
            <a:r>
              <a:rPr lang="pl-PL" dirty="0" err="1"/>
              <a:t>Returned</a:t>
            </a:r>
            <a:r>
              <a:rPr lang="pl-PL" dirty="0"/>
              <a:t>			Klucz zwrócony prawidłowo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1BEC472-FB84-47B1-891D-96319EBDAC3F}"/>
              </a:ext>
            </a:extLst>
          </p:cNvPr>
          <p:cNvSpPr txBox="1"/>
          <p:nvPr/>
        </p:nvSpPr>
        <p:spPr>
          <a:xfrm>
            <a:off x="521368" y="3923645"/>
            <a:ext cx="3651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Kody kluczy elektronicznych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FF1B30-519A-4F2E-9506-1C70A50CEAB5}"/>
              </a:ext>
            </a:extLst>
          </p:cNvPr>
          <p:cNvSpPr txBox="1"/>
          <p:nvPr/>
        </p:nvSpPr>
        <p:spPr>
          <a:xfrm>
            <a:off x="521368" y="4385310"/>
            <a:ext cx="78730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QLF-00620		Windows 10 Pro DPK – klucz testowy</a:t>
            </a:r>
            <a:br>
              <a:rPr lang="pl-PL" dirty="0"/>
            </a:br>
            <a:r>
              <a:rPr lang="pl-PL" dirty="0"/>
              <a:t>QLF-00621		Windows 10 Pro DPK – klucz produkcyjny</a:t>
            </a:r>
          </a:p>
          <a:p>
            <a:r>
              <a:rPr lang="pl-PL" dirty="0"/>
              <a:t>WV2-00046		Windows 10 Home DPK – klucz testowy</a:t>
            </a:r>
          </a:p>
          <a:p>
            <a:r>
              <a:rPr lang="pl-PL" dirty="0"/>
              <a:t>WV2-00047		Windows 10 Home DPK – klucz produkcyjny</a:t>
            </a:r>
          </a:p>
          <a:p>
            <a:r>
              <a:rPr lang="pl-PL" dirty="0"/>
              <a:t>QLF-00623		Windows 10 Pro </a:t>
            </a:r>
            <a:r>
              <a:rPr lang="pl-PL" dirty="0" err="1"/>
              <a:t>Citizenship</a:t>
            </a:r>
            <a:r>
              <a:rPr lang="pl-PL" dirty="0"/>
              <a:t> DPK – klucz produkcyjny</a:t>
            </a:r>
          </a:p>
        </p:txBody>
      </p:sp>
    </p:spTree>
    <p:extLst>
      <p:ext uri="{BB962C8B-B14F-4D97-AF65-F5344CB8AC3E}">
        <p14:creationId xmlns:p14="http://schemas.microsoft.com/office/powerpoint/2010/main" val="40633221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041341D-8185-4CA8-9700-04BDCFFB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47" y="1211179"/>
            <a:ext cx="9539704" cy="536608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3C13E2F-10F3-4146-ADC8-762233F2C242}"/>
              </a:ext>
            </a:extLst>
          </p:cNvPr>
          <p:cNvSpPr txBox="1"/>
          <p:nvPr/>
        </p:nvSpPr>
        <p:spPr>
          <a:xfrm>
            <a:off x="481263" y="409074"/>
            <a:ext cx="608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Konfiguracja MDOS SC </a:t>
            </a:r>
            <a:r>
              <a:rPr lang="pl-PL"/>
              <a:t>do automatycznej </a:t>
            </a:r>
            <a:r>
              <a:rPr lang="pl-PL" dirty="0"/>
              <a:t>wysyłki raportów CBR </a:t>
            </a: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77F9F9EC-B323-4112-AF81-8D5F6BA57747}"/>
              </a:ext>
            </a:extLst>
          </p:cNvPr>
          <p:cNvSpPr/>
          <p:nvPr/>
        </p:nvSpPr>
        <p:spPr>
          <a:xfrm flipH="1">
            <a:off x="2813312" y="3489158"/>
            <a:ext cx="641683" cy="3208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0825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4A7668B-8E20-4C57-86EE-7E8F4DF7B78C}"/>
              </a:ext>
            </a:extLst>
          </p:cNvPr>
          <p:cNvSpPr txBox="1"/>
          <p:nvPr/>
        </p:nvSpPr>
        <p:spPr>
          <a:xfrm>
            <a:off x="721895" y="473242"/>
            <a:ext cx="864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Automatyzacja zadań – użycie skryptów do automatycznej instalacji licencji i druku etykiet.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66EE2C-9CFF-4AD0-8AF7-CA94B23C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983806"/>
            <a:ext cx="11133221" cy="52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27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DDA24EC-BC5F-4F97-92FB-CD0381F36C87}"/>
              </a:ext>
            </a:extLst>
          </p:cNvPr>
          <p:cNvSpPr txBox="1"/>
          <p:nvPr/>
        </p:nvSpPr>
        <p:spPr>
          <a:xfrm>
            <a:off x="497305" y="473242"/>
            <a:ext cx="470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Drukowanie etykiet – dobry sposób na porządek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F7CD47-1289-47EB-BAE1-95239FA2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83" y="1672222"/>
            <a:ext cx="3730443" cy="3706061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4A3A8DE1-4B0D-4D75-B972-757D58882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718" y="1672222"/>
            <a:ext cx="1402024" cy="143563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38D3F0C-C2C3-4845-AF0E-07812954A321}"/>
              </a:ext>
            </a:extLst>
          </p:cNvPr>
          <p:cNvSpPr txBox="1"/>
          <p:nvPr/>
        </p:nvSpPr>
        <p:spPr>
          <a:xfrm>
            <a:off x="697832" y="1949116"/>
            <a:ext cx="572047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Sprawdzona i tania konfiguracja:</a:t>
            </a:r>
          </a:p>
          <a:p>
            <a:r>
              <a:rPr lang="pl-PL" dirty="0"/>
              <a:t>Zebra TLP-3844Z (dostępne m.in. na Ebay)</a:t>
            </a:r>
          </a:p>
          <a:p>
            <a:r>
              <a:rPr lang="pl-PL" dirty="0" err="1"/>
              <a:t>Print</a:t>
            </a:r>
            <a:r>
              <a:rPr lang="pl-PL" dirty="0"/>
              <a:t> Server TP-Link TL-PS110P</a:t>
            </a:r>
          </a:p>
          <a:p>
            <a:r>
              <a:rPr lang="pl-PL" dirty="0"/>
              <a:t>Etykiety termiczne 100x100mm</a:t>
            </a:r>
          </a:p>
          <a:p>
            <a:endParaRPr lang="pl-PL" dirty="0"/>
          </a:p>
          <a:p>
            <a:r>
              <a:rPr lang="pl-PL" dirty="0"/>
              <a:t>Zasadniczo każda drukarka obsługująca język ZPL powinna</a:t>
            </a:r>
          </a:p>
          <a:p>
            <a:r>
              <a:rPr lang="pl-PL" dirty="0"/>
              <a:t>prawidłowo pracować ze skryptami.</a:t>
            </a:r>
            <a:br>
              <a:rPr lang="pl-PL" dirty="0"/>
            </a:br>
            <a:r>
              <a:rPr lang="pl-PL" dirty="0"/>
              <a:t>Możliwe jest dostosowanie skryptów do innych drukarek</a:t>
            </a:r>
          </a:p>
          <a:p>
            <a:r>
              <a:rPr lang="pl-PL" dirty="0"/>
              <a:t>poprzez modyfikację skryptu przygotowującego etykietę.</a:t>
            </a:r>
          </a:p>
          <a:p>
            <a:endParaRPr lang="pl-PL" dirty="0"/>
          </a:p>
          <a:p>
            <a:r>
              <a:rPr lang="pl-PL" dirty="0"/>
              <a:t>Nasze zintegrowane środowisko </a:t>
            </a:r>
            <a:r>
              <a:rPr lang="pl-PL" dirty="0" err="1"/>
              <a:t>preinstalacji</a:t>
            </a:r>
            <a:r>
              <a:rPr lang="pl-PL" dirty="0"/>
              <a:t> w wersji 21H1</a:t>
            </a:r>
            <a:br>
              <a:rPr lang="pl-PL" dirty="0"/>
            </a:br>
            <a:r>
              <a:rPr lang="pl-PL" dirty="0"/>
              <a:t>jest przygotowane do wdrażania licencji cyfrowych.</a:t>
            </a:r>
          </a:p>
          <a:p>
            <a:r>
              <a:rPr lang="pl-PL" dirty="0"/>
              <a:t>Szczegółowe informacje w serwisie dla partnerów.</a:t>
            </a:r>
          </a:p>
        </p:txBody>
      </p:sp>
    </p:spTree>
    <p:extLst>
      <p:ext uri="{BB962C8B-B14F-4D97-AF65-F5344CB8AC3E}">
        <p14:creationId xmlns:p14="http://schemas.microsoft.com/office/powerpoint/2010/main" val="13895133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16159" y="749332"/>
            <a:ext cx="5540728" cy="5359336"/>
          </a:xfrm>
        </p:spPr>
        <p:txBody>
          <a:bodyPr>
            <a:normAutofit/>
          </a:bodyPr>
          <a:lstStyle/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cs typeface="Segoe UI" panose="020B0502040204020203" pitchFamily="34" charset="0"/>
              </a:rPr>
              <a:t>Informacje zawarte w tej prezentacji są poufnymi informacjami firmy Microsoft. Dlatego przypominamy, że nie możesz udostępniać tych informacji nikomu spoza Twojej organizacji i tylko tym osobom w Twojej organizacji, które mają uzasadnioną potrzebę wiedzy.</a:t>
            </a:r>
            <a:endParaRPr lang="en-US" sz="2000" kern="0" spc="-12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cs typeface="Segoe UI" panose="020B0502040204020203" pitchFamily="34" charset="0"/>
              </a:rPr>
              <a:t>Te informacje mogą ulec zmianie i nie powinny być interpretowane jako oferta lub zobowiązanie ze strony firmy Microsoft.</a:t>
            </a:r>
            <a:r>
              <a:rPr lang="en-US" sz="2000" kern="0" spc="-12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</a:p>
          <a:p>
            <a:pPr>
              <a:spcAft>
                <a:spcPts val="720"/>
              </a:spcAft>
              <a:defRPr/>
            </a:pPr>
            <a:r>
              <a:rPr lang="pl-PL" sz="2000" dirty="0"/>
              <a:t>Prosimy nie zamieszczać fragmentów lub całości przedstawionych treści w portalach społecznościowych oraz forach dyskusyjnych.</a:t>
            </a:r>
          </a:p>
          <a:p>
            <a:pPr>
              <a:spcAft>
                <a:spcPts val="720"/>
              </a:spcAft>
              <a:defRPr/>
            </a:pPr>
            <a:r>
              <a:rPr lang="pl-PL" sz="2000" dirty="0"/>
              <a:t>Prezentowane opracowanie jest chronione prawem autorskim, rozpowszechnianie bez zgody autorów jest zabronione. </a:t>
            </a:r>
          </a:p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solidFill>
                  <a:schemeClr val="tx1"/>
                </a:solidFill>
                <a:cs typeface="Segoe UI" panose="020B0502040204020203" pitchFamily="34" charset="0"/>
              </a:rPr>
              <a:t>Dziękujemy.</a:t>
            </a:r>
            <a:endParaRPr lang="en-US" sz="2000" kern="0" spc="-12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08733" y="3903565"/>
            <a:ext cx="3945004" cy="1242492"/>
            <a:chOff x="401356" y="2442428"/>
            <a:chExt cx="4667206" cy="1421004"/>
          </a:xfrm>
        </p:grpSpPr>
        <p:grpSp>
          <p:nvGrpSpPr>
            <p:cNvPr id="5" name="Group 4"/>
            <p:cNvGrpSpPr/>
            <p:nvPr/>
          </p:nvGrpSpPr>
          <p:grpSpPr>
            <a:xfrm>
              <a:off x="401356" y="2527661"/>
              <a:ext cx="1335770" cy="1335771"/>
              <a:chOff x="5444097" y="1647534"/>
              <a:chExt cx="1696987" cy="169698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6" name="Freeform 38"/>
            <p:cNvSpPr>
              <a:spLocks noChangeAspect="1"/>
            </p:cNvSpPr>
            <p:nvPr/>
          </p:nvSpPr>
          <p:spPr bwMode="auto">
            <a:xfrm>
              <a:off x="757713" y="2960248"/>
              <a:ext cx="623056" cy="470596"/>
            </a:xfrm>
            <a:custGeom>
              <a:avLst/>
              <a:gdLst>
                <a:gd name="T0" fmla="*/ 544 w 1126"/>
                <a:gd name="T1" fmla="*/ 300 h 849"/>
                <a:gd name="T2" fmla="*/ 674 w 1126"/>
                <a:gd name="T3" fmla="*/ 61 h 849"/>
                <a:gd name="T4" fmla="*/ 710 w 1126"/>
                <a:gd name="T5" fmla="*/ 53 h 849"/>
                <a:gd name="T6" fmla="*/ 744 w 1126"/>
                <a:gd name="T7" fmla="*/ 29 h 849"/>
                <a:gd name="T8" fmla="*/ 759 w 1126"/>
                <a:gd name="T9" fmla="*/ 50 h 849"/>
                <a:gd name="T10" fmla="*/ 748 w 1126"/>
                <a:gd name="T11" fmla="*/ 88 h 849"/>
                <a:gd name="T12" fmla="*/ 985 w 1126"/>
                <a:gd name="T13" fmla="*/ 288 h 849"/>
                <a:gd name="T14" fmla="*/ 1003 w 1126"/>
                <a:gd name="T15" fmla="*/ 308 h 849"/>
                <a:gd name="T16" fmla="*/ 1121 w 1126"/>
                <a:gd name="T17" fmla="*/ 303 h 849"/>
                <a:gd name="T18" fmla="*/ 1023 w 1126"/>
                <a:gd name="T19" fmla="*/ 361 h 849"/>
                <a:gd name="T20" fmla="*/ 1022 w 1126"/>
                <a:gd name="T21" fmla="*/ 370 h 849"/>
                <a:gd name="T22" fmla="*/ 1126 w 1126"/>
                <a:gd name="T23" fmla="*/ 377 h 849"/>
                <a:gd name="T24" fmla="*/ 994 w 1126"/>
                <a:gd name="T25" fmla="*/ 429 h 849"/>
                <a:gd name="T26" fmla="*/ 773 w 1126"/>
                <a:gd name="T27" fmla="*/ 711 h 849"/>
                <a:gd name="T28" fmla="*/ 0 w 1126"/>
                <a:gd name="T29" fmla="*/ 579 h 849"/>
                <a:gd name="T30" fmla="*/ 416 w 1126"/>
                <a:gd name="T31" fmla="*/ 563 h 849"/>
                <a:gd name="T32" fmla="*/ 377 w 1126"/>
                <a:gd name="T33" fmla="*/ 466 h 849"/>
                <a:gd name="T34" fmla="*/ 251 w 1126"/>
                <a:gd name="T35" fmla="*/ 410 h 849"/>
                <a:gd name="T36" fmla="*/ 256 w 1126"/>
                <a:gd name="T37" fmla="*/ 384 h 849"/>
                <a:gd name="T38" fmla="*/ 316 w 1126"/>
                <a:gd name="T39" fmla="*/ 366 h 849"/>
                <a:gd name="T40" fmla="*/ 198 w 1126"/>
                <a:gd name="T41" fmla="*/ 268 h 849"/>
                <a:gd name="T42" fmla="*/ 208 w 1126"/>
                <a:gd name="T43" fmla="*/ 249 h 849"/>
                <a:gd name="T44" fmla="*/ 259 w 1126"/>
                <a:gd name="T45" fmla="*/ 243 h 849"/>
                <a:gd name="T46" fmla="*/ 170 w 1126"/>
                <a:gd name="T47" fmla="*/ 132 h 849"/>
                <a:gd name="T48" fmla="*/ 200 w 1126"/>
                <a:gd name="T49" fmla="*/ 113 h 849"/>
                <a:gd name="T50" fmla="*/ 544 w 1126"/>
                <a:gd name="T51" fmla="*/ 30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6" h="849">
                  <a:moveTo>
                    <a:pt x="544" y="300"/>
                  </a:moveTo>
                  <a:cubicBezTo>
                    <a:pt x="580" y="187"/>
                    <a:pt x="624" y="114"/>
                    <a:pt x="674" y="61"/>
                  </a:cubicBezTo>
                  <a:cubicBezTo>
                    <a:pt x="712" y="22"/>
                    <a:pt x="732" y="9"/>
                    <a:pt x="710" y="53"/>
                  </a:cubicBezTo>
                  <a:cubicBezTo>
                    <a:pt x="719" y="45"/>
                    <a:pt x="733" y="34"/>
                    <a:pt x="744" y="29"/>
                  </a:cubicBezTo>
                  <a:cubicBezTo>
                    <a:pt x="806" y="0"/>
                    <a:pt x="801" y="24"/>
                    <a:pt x="759" y="50"/>
                  </a:cubicBezTo>
                  <a:cubicBezTo>
                    <a:pt x="874" y="9"/>
                    <a:pt x="870" y="61"/>
                    <a:pt x="748" y="88"/>
                  </a:cubicBezTo>
                  <a:cubicBezTo>
                    <a:pt x="848" y="90"/>
                    <a:pt x="954" y="153"/>
                    <a:pt x="985" y="288"/>
                  </a:cubicBezTo>
                  <a:cubicBezTo>
                    <a:pt x="989" y="307"/>
                    <a:pt x="984" y="305"/>
                    <a:pt x="1003" y="308"/>
                  </a:cubicBezTo>
                  <a:cubicBezTo>
                    <a:pt x="1044" y="316"/>
                    <a:pt x="1083" y="315"/>
                    <a:pt x="1121" y="303"/>
                  </a:cubicBezTo>
                  <a:cubicBezTo>
                    <a:pt x="1117" y="331"/>
                    <a:pt x="1080" y="349"/>
                    <a:pt x="1023" y="361"/>
                  </a:cubicBezTo>
                  <a:cubicBezTo>
                    <a:pt x="1001" y="366"/>
                    <a:pt x="997" y="364"/>
                    <a:pt x="1022" y="370"/>
                  </a:cubicBezTo>
                  <a:cubicBezTo>
                    <a:pt x="1054" y="377"/>
                    <a:pt x="1089" y="379"/>
                    <a:pt x="1126" y="377"/>
                  </a:cubicBezTo>
                  <a:cubicBezTo>
                    <a:pt x="1097" y="411"/>
                    <a:pt x="1051" y="428"/>
                    <a:pt x="994" y="429"/>
                  </a:cubicBezTo>
                  <a:cubicBezTo>
                    <a:pt x="958" y="559"/>
                    <a:pt x="877" y="653"/>
                    <a:pt x="773" y="711"/>
                  </a:cubicBezTo>
                  <a:cubicBezTo>
                    <a:pt x="530" y="849"/>
                    <a:pt x="177" y="829"/>
                    <a:pt x="0" y="579"/>
                  </a:cubicBezTo>
                  <a:cubicBezTo>
                    <a:pt x="116" y="670"/>
                    <a:pt x="288" y="690"/>
                    <a:pt x="416" y="563"/>
                  </a:cubicBezTo>
                  <a:cubicBezTo>
                    <a:pt x="332" y="563"/>
                    <a:pt x="311" y="500"/>
                    <a:pt x="377" y="466"/>
                  </a:cubicBezTo>
                  <a:cubicBezTo>
                    <a:pt x="314" y="465"/>
                    <a:pt x="274" y="446"/>
                    <a:pt x="251" y="410"/>
                  </a:cubicBezTo>
                  <a:cubicBezTo>
                    <a:pt x="242" y="396"/>
                    <a:pt x="242" y="395"/>
                    <a:pt x="256" y="384"/>
                  </a:cubicBezTo>
                  <a:cubicBezTo>
                    <a:pt x="272" y="373"/>
                    <a:pt x="294" y="368"/>
                    <a:pt x="316" y="366"/>
                  </a:cubicBezTo>
                  <a:cubicBezTo>
                    <a:pt x="251" y="347"/>
                    <a:pt x="212" y="313"/>
                    <a:pt x="198" y="268"/>
                  </a:cubicBezTo>
                  <a:cubicBezTo>
                    <a:pt x="193" y="252"/>
                    <a:pt x="192" y="253"/>
                    <a:pt x="208" y="249"/>
                  </a:cubicBezTo>
                  <a:cubicBezTo>
                    <a:pt x="223" y="246"/>
                    <a:pt x="242" y="243"/>
                    <a:pt x="259" y="243"/>
                  </a:cubicBezTo>
                  <a:cubicBezTo>
                    <a:pt x="208" y="212"/>
                    <a:pt x="178" y="174"/>
                    <a:pt x="170" y="132"/>
                  </a:cubicBezTo>
                  <a:cubicBezTo>
                    <a:pt x="163" y="92"/>
                    <a:pt x="170" y="102"/>
                    <a:pt x="200" y="113"/>
                  </a:cubicBezTo>
                  <a:cubicBezTo>
                    <a:pt x="333" y="164"/>
                    <a:pt x="465" y="219"/>
                    <a:pt x="544" y="300"/>
                  </a:cubicBezTo>
                  <a:close/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34683" y="2527661"/>
              <a:ext cx="1335770" cy="1335771"/>
              <a:chOff x="5444097" y="1647534"/>
              <a:chExt cx="1696987" cy="169698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14" name="Freeform 519"/>
            <p:cNvSpPr>
              <a:spLocks noChangeAspect="1" noEditPoints="1"/>
            </p:cNvSpPr>
            <p:nvPr/>
          </p:nvSpPr>
          <p:spPr bwMode="auto">
            <a:xfrm>
              <a:off x="2392079" y="2970246"/>
              <a:ext cx="620980" cy="450603"/>
            </a:xfrm>
            <a:custGeom>
              <a:avLst/>
              <a:gdLst>
                <a:gd name="T0" fmla="*/ 235 w 400"/>
                <a:gd name="T1" fmla="*/ 72 h 290"/>
                <a:gd name="T2" fmla="*/ 310 w 400"/>
                <a:gd name="T3" fmla="*/ 115 h 290"/>
                <a:gd name="T4" fmla="*/ 400 w 400"/>
                <a:gd name="T5" fmla="*/ 115 h 290"/>
                <a:gd name="T6" fmla="*/ 400 w 400"/>
                <a:gd name="T7" fmla="*/ 67 h 290"/>
                <a:gd name="T8" fmla="*/ 368 w 400"/>
                <a:gd name="T9" fmla="*/ 34 h 290"/>
                <a:gd name="T10" fmla="*/ 33 w 400"/>
                <a:gd name="T11" fmla="*/ 34 h 290"/>
                <a:gd name="T12" fmla="*/ 0 w 400"/>
                <a:gd name="T13" fmla="*/ 67 h 290"/>
                <a:gd name="T14" fmla="*/ 0 w 400"/>
                <a:gd name="T15" fmla="*/ 115 h 290"/>
                <a:gd name="T16" fmla="*/ 161 w 400"/>
                <a:gd name="T17" fmla="*/ 115 h 290"/>
                <a:gd name="T18" fmla="*/ 235 w 400"/>
                <a:gd name="T19" fmla="*/ 72 h 290"/>
                <a:gd name="T20" fmla="*/ 84 w 400"/>
                <a:gd name="T21" fmla="*/ 18 h 290"/>
                <a:gd name="T22" fmla="*/ 54 w 400"/>
                <a:gd name="T23" fmla="*/ 18 h 290"/>
                <a:gd name="T24" fmla="*/ 51 w 400"/>
                <a:gd name="T25" fmla="*/ 29 h 290"/>
                <a:gd name="T26" fmla="*/ 87 w 400"/>
                <a:gd name="T27" fmla="*/ 29 h 290"/>
                <a:gd name="T28" fmla="*/ 84 w 400"/>
                <a:gd name="T29" fmla="*/ 18 h 290"/>
                <a:gd name="T30" fmla="*/ 353 w 400"/>
                <a:gd name="T31" fmla="*/ 12 h 290"/>
                <a:gd name="T32" fmla="*/ 313 w 400"/>
                <a:gd name="T33" fmla="*/ 12 h 290"/>
                <a:gd name="T34" fmla="*/ 306 w 400"/>
                <a:gd name="T35" fmla="*/ 29 h 290"/>
                <a:gd name="T36" fmla="*/ 359 w 400"/>
                <a:gd name="T37" fmla="*/ 29 h 290"/>
                <a:gd name="T38" fmla="*/ 353 w 400"/>
                <a:gd name="T39" fmla="*/ 12 h 290"/>
                <a:gd name="T40" fmla="*/ 217 w 400"/>
                <a:gd name="T41" fmla="*/ 23 h 290"/>
                <a:gd name="T42" fmla="*/ 183 w 400"/>
                <a:gd name="T43" fmla="*/ 23 h 290"/>
                <a:gd name="T44" fmla="*/ 183 w 400"/>
                <a:gd name="T45" fmla="*/ 7 h 290"/>
                <a:gd name="T46" fmla="*/ 217 w 400"/>
                <a:gd name="T47" fmla="*/ 7 h 290"/>
                <a:gd name="T48" fmla="*/ 217 w 400"/>
                <a:gd name="T49" fmla="*/ 23 h 290"/>
                <a:gd name="T50" fmla="*/ 248 w 400"/>
                <a:gd name="T51" fmla="*/ 0 h 290"/>
                <a:gd name="T52" fmla="*/ 152 w 400"/>
                <a:gd name="T53" fmla="*/ 0 h 290"/>
                <a:gd name="T54" fmla="*/ 132 w 400"/>
                <a:gd name="T55" fmla="*/ 29 h 290"/>
                <a:gd name="T56" fmla="*/ 266 w 400"/>
                <a:gd name="T57" fmla="*/ 29 h 290"/>
                <a:gd name="T58" fmla="*/ 248 w 400"/>
                <a:gd name="T59" fmla="*/ 0 h 290"/>
                <a:gd name="T60" fmla="*/ 315 w 400"/>
                <a:gd name="T61" fmla="*/ 124 h 290"/>
                <a:gd name="T62" fmla="*/ 323 w 400"/>
                <a:gd name="T63" fmla="*/ 160 h 290"/>
                <a:gd name="T64" fmla="*/ 235 w 400"/>
                <a:gd name="T65" fmla="*/ 248 h 290"/>
                <a:gd name="T66" fmla="*/ 148 w 400"/>
                <a:gd name="T67" fmla="*/ 160 h 290"/>
                <a:gd name="T68" fmla="*/ 156 w 400"/>
                <a:gd name="T69" fmla="*/ 124 h 290"/>
                <a:gd name="T70" fmla="*/ 0 w 400"/>
                <a:gd name="T71" fmla="*/ 124 h 290"/>
                <a:gd name="T72" fmla="*/ 0 w 400"/>
                <a:gd name="T73" fmla="*/ 257 h 290"/>
                <a:gd name="T74" fmla="*/ 33 w 400"/>
                <a:gd name="T75" fmla="*/ 290 h 290"/>
                <a:gd name="T76" fmla="*/ 368 w 400"/>
                <a:gd name="T77" fmla="*/ 290 h 290"/>
                <a:gd name="T78" fmla="*/ 400 w 400"/>
                <a:gd name="T79" fmla="*/ 257 h 290"/>
                <a:gd name="T80" fmla="*/ 400 w 400"/>
                <a:gd name="T81" fmla="*/ 124 h 290"/>
                <a:gd name="T82" fmla="*/ 315 w 400"/>
                <a:gd name="T83" fmla="*/ 124 h 290"/>
                <a:gd name="T84" fmla="*/ 283 w 400"/>
                <a:gd name="T85" fmla="*/ 131 h 290"/>
                <a:gd name="T86" fmla="*/ 278 w 400"/>
                <a:gd name="T87" fmla="*/ 124 h 290"/>
                <a:gd name="T88" fmla="*/ 235 w 400"/>
                <a:gd name="T89" fmla="*/ 104 h 290"/>
                <a:gd name="T90" fmla="*/ 193 w 400"/>
                <a:gd name="T91" fmla="*/ 124 h 290"/>
                <a:gd name="T92" fmla="*/ 188 w 400"/>
                <a:gd name="T93" fmla="*/ 131 h 290"/>
                <a:gd name="T94" fmla="*/ 180 w 400"/>
                <a:gd name="T95" fmla="*/ 160 h 290"/>
                <a:gd name="T96" fmla="*/ 235 w 400"/>
                <a:gd name="T97" fmla="*/ 217 h 290"/>
                <a:gd name="T98" fmla="*/ 291 w 400"/>
                <a:gd name="T99" fmla="*/ 160 h 290"/>
                <a:gd name="T100" fmla="*/ 283 w 400"/>
                <a:gd name="T101" fmla="*/ 1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0" h="290">
                  <a:moveTo>
                    <a:pt x="235" y="72"/>
                  </a:moveTo>
                  <a:cubicBezTo>
                    <a:pt x="267" y="72"/>
                    <a:pt x="295" y="89"/>
                    <a:pt x="310" y="115"/>
                  </a:cubicBezTo>
                  <a:cubicBezTo>
                    <a:pt x="400" y="115"/>
                    <a:pt x="400" y="115"/>
                    <a:pt x="400" y="115"/>
                  </a:cubicBezTo>
                  <a:cubicBezTo>
                    <a:pt x="400" y="67"/>
                    <a:pt x="400" y="67"/>
                    <a:pt x="400" y="67"/>
                  </a:cubicBezTo>
                  <a:cubicBezTo>
                    <a:pt x="400" y="48"/>
                    <a:pt x="386" y="34"/>
                    <a:pt x="368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8"/>
                    <a:pt x="0" y="6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76" y="89"/>
                    <a:pt x="204" y="72"/>
                    <a:pt x="235" y="72"/>
                  </a:cubicBezTo>
                  <a:moveTo>
                    <a:pt x="8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87" y="29"/>
                    <a:pt x="87" y="29"/>
                    <a:pt x="87" y="29"/>
                  </a:cubicBezTo>
                  <a:lnTo>
                    <a:pt x="84" y="18"/>
                  </a:lnTo>
                  <a:close/>
                  <a:moveTo>
                    <a:pt x="353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59" y="29"/>
                    <a:pt x="359" y="29"/>
                    <a:pt x="359" y="29"/>
                  </a:cubicBezTo>
                  <a:lnTo>
                    <a:pt x="353" y="12"/>
                  </a:lnTo>
                  <a:close/>
                  <a:moveTo>
                    <a:pt x="217" y="23"/>
                  </a:moveTo>
                  <a:cubicBezTo>
                    <a:pt x="183" y="23"/>
                    <a:pt x="183" y="23"/>
                    <a:pt x="183" y="23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217" y="7"/>
                    <a:pt x="217" y="7"/>
                    <a:pt x="217" y="7"/>
                  </a:cubicBezTo>
                  <a:lnTo>
                    <a:pt x="217" y="23"/>
                  </a:lnTo>
                  <a:close/>
                  <a:moveTo>
                    <a:pt x="248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266" y="29"/>
                    <a:pt x="266" y="29"/>
                    <a:pt x="266" y="29"/>
                  </a:cubicBezTo>
                  <a:lnTo>
                    <a:pt x="248" y="0"/>
                  </a:lnTo>
                  <a:close/>
                  <a:moveTo>
                    <a:pt x="315" y="124"/>
                  </a:moveTo>
                  <a:cubicBezTo>
                    <a:pt x="320" y="135"/>
                    <a:pt x="323" y="147"/>
                    <a:pt x="323" y="160"/>
                  </a:cubicBezTo>
                  <a:cubicBezTo>
                    <a:pt x="323" y="209"/>
                    <a:pt x="284" y="248"/>
                    <a:pt x="235" y="248"/>
                  </a:cubicBezTo>
                  <a:cubicBezTo>
                    <a:pt x="187" y="248"/>
                    <a:pt x="148" y="209"/>
                    <a:pt x="148" y="160"/>
                  </a:cubicBezTo>
                  <a:cubicBezTo>
                    <a:pt x="148" y="147"/>
                    <a:pt x="151" y="135"/>
                    <a:pt x="156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5"/>
                    <a:pt x="15" y="290"/>
                    <a:pt x="33" y="290"/>
                  </a:cubicBezTo>
                  <a:cubicBezTo>
                    <a:pt x="368" y="290"/>
                    <a:pt x="368" y="290"/>
                    <a:pt x="368" y="290"/>
                  </a:cubicBezTo>
                  <a:cubicBezTo>
                    <a:pt x="386" y="290"/>
                    <a:pt x="400" y="275"/>
                    <a:pt x="400" y="257"/>
                  </a:cubicBezTo>
                  <a:cubicBezTo>
                    <a:pt x="400" y="124"/>
                    <a:pt x="400" y="124"/>
                    <a:pt x="400" y="124"/>
                  </a:cubicBezTo>
                  <a:lnTo>
                    <a:pt x="315" y="124"/>
                  </a:lnTo>
                  <a:close/>
                  <a:moveTo>
                    <a:pt x="283" y="131"/>
                  </a:moveTo>
                  <a:cubicBezTo>
                    <a:pt x="282" y="129"/>
                    <a:pt x="280" y="126"/>
                    <a:pt x="278" y="124"/>
                  </a:cubicBezTo>
                  <a:cubicBezTo>
                    <a:pt x="268" y="112"/>
                    <a:pt x="253" y="104"/>
                    <a:pt x="235" y="104"/>
                  </a:cubicBezTo>
                  <a:cubicBezTo>
                    <a:pt x="218" y="104"/>
                    <a:pt x="203" y="112"/>
                    <a:pt x="193" y="124"/>
                  </a:cubicBezTo>
                  <a:cubicBezTo>
                    <a:pt x="191" y="126"/>
                    <a:pt x="189" y="129"/>
                    <a:pt x="188" y="131"/>
                  </a:cubicBezTo>
                  <a:cubicBezTo>
                    <a:pt x="183" y="140"/>
                    <a:pt x="180" y="149"/>
                    <a:pt x="180" y="160"/>
                  </a:cubicBezTo>
                  <a:cubicBezTo>
                    <a:pt x="180" y="191"/>
                    <a:pt x="205" y="217"/>
                    <a:pt x="235" y="217"/>
                  </a:cubicBezTo>
                  <a:cubicBezTo>
                    <a:pt x="266" y="217"/>
                    <a:pt x="291" y="191"/>
                    <a:pt x="291" y="160"/>
                  </a:cubicBezTo>
                  <a:cubicBezTo>
                    <a:pt x="291" y="149"/>
                    <a:pt x="288" y="140"/>
                    <a:pt x="283" y="131"/>
                  </a:cubicBezTo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85652" y="2527661"/>
              <a:ext cx="1335770" cy="1335771"/>
              <a:chOff x="5444097" y="1647534"/>
              <a:chExt cx="1696987" cy="16969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22" name="Freeform 5"/>
            <p:cNvSpPr>
              <a:spLocks noChangeAspect="1" noEditPoints="1"/>
            </p:cNvSpPr>
            <p:nvPr/>
          </p:nvSpPr>
          <p:spPr bwMode="auto">
            <a:xfrm>
              <a:off x="4202409" y="2894136"/>
              <a:ext cx="302255" cy="602821"/>
            </a:xfrm>
            <a:custGeom>
              <a:avLst/>
              <a:gdLst>
                <a:gd name="T0" fmla="*/ 525 w 755"/>
                <a:gd name="T1" fmla="*/ 413 h 1508"/>
                <a:gd name="T2" fmla="*/ 679 w 755"/>
                <a:gd name="T3" fmla="*/ 413 h 1508"/>
                <a:gd name="T4" fmla="*/ 541 w 755"/>
                <a:gd name="T5" fmla="*/ 413 h 1508"/>
                <a:gd name="T6" fmla="*/ 370 w 755"/>
                <a:gd name="T7" fmla="*/ 413 h 1508"/>
                <a:gd name="T8" fmla="*/ 525 w 755"/>
                <a:gd name="T9" fmla="*/ 739 h 1508"/>
                <a:gd name="T10" fmla="*/ 215 w 755"/>
                <a:gd name="T11" fmla="*/ 739 h 1508"/>
                <a:gd name="T12" fmla="*/ 231 w 755"/>
                <a:gd name="T13" fmla="*/ 1034 h 1508"/>
                <a:gd name="T14" fmla="*/ 541 w 755"/>
                <a:gd name="T15" fmla="*/ 1034 h 1508"/>
                <a:gd name="T16" fmla="*/ 541 w 755"/>
                <a:gd name="T17" fmla="*/ 739 h 1508"/>
                <a:gd name="T18" fmla="*/ 541 w 755"/>
                <a:gd name="T19" fmla="*/ 1050 h 1508"/>
                <a:gd name="T20" fmla="*/ 541 w 755"/>
                <a:gd name="T21" fmla="*/ 568 h 1508"/>
                <a:gd name="T22" fmla="*/ 541 w 755"/>
                <a:gd name="T23" fmla="*/ 429 h 1508"/>
                <a:gd name="T24" fmla="*/ 231 w 755"/>
                <a:gd name="T25" fmla="*/ 1050 h 1508"/>
                <a:gd name="T26" fmla="*/ 370 w 755"/>
                <a:gd name="T27" fmla="*/ 1315 h 1508"/>
                <a:gd name="T28" fmla="*/ 525 w 755"/>
                <a:gd name="T29" fmla="*/ 1205 h 1508"/>
                <a:gd name="T30" fmla="*/ 679 w 755"/>
                <a:gd name="T31" fmla="*/ 1205 h 1508"/>
                <a:gd name="T32" fmla="*/ 541 w 755"/>
                <a:gd name="T33" fmla="*/ 723 h 1508"/>
                <a:gd name="T34" fmla="*/ 541 w 755"/>
                <a:gd name="T35" fmla="*/ 584 h 1508"/>
                <a:gd name="T36" fmla="*/ 231 w 755"/>
                <a:gd name="T37" fmla="*/ 723 h 1508"/>
                <a:gd name="T38" fmla="*/ 370 w 755"/>
                <a:gd name="T39" fmla="*/ 429 h 1508"/>
                <a:gd name="T40" fmla="*/ 79 w 755"/>
                <a:gd name="T41" fmla="*/ 429 h 1508"/>
                <a:gd name="T42" fmla="*/ 79 w 755"/>
                <a:gd name="T43" fmla="*/ 413 h 1508"/>
                <a:gd name="T44" fmla="*/ 79 w 755"/>
                <a:gd name="T45" fmla="*/ 72 h 1508"/>
                <a:gd name="T46" fmla="*/ 636 w 755"/>
                <a:gd name="T47" fmla="*/ 1407 h 1508"/>
                <a:gd name="T48" fmla="*/ 636 w 755"/>
                <a:gd name="T49" fmla="*/ 1407 h 1508"/>
                <a:gd name="T50" fmla="*/ 0 w 755"/>
                <a:gd name="T51" fmla="*/ 1484 h 1508"/>
                <a:gd name="T52" fmla="*/ 755 w 755"/>
                <a:gd name="T53" fmla="*/ 24 h 1508"/>
                <a:gd name="T54" fmla="*/ 553 w 755"/>
                <a:gd name="T55" fmla="*/ 72 h 1508"/>
                <a:gd name="T56" fmla="*/ 209 w 755"/>
                <a:gd name="T57" fmla="*/ 58 h 1508"/>
                <a:gd name="T58" fmla="*/ 39 w 755"/>
                <a:gd name="T59" fmla="*/ 72 h 1508"/>
                <a:gd name="T60" fmla="*/ 125 w 755"/>
                <a:gd name="T61" fmla="*/ 1427 h 1508"/>
                <a:gd name="T62" fmla="*/ 107 w 755"/>
                <a:gd name="T63" fmla="*/ 1420 h 1508"/>
                <a:gd name="T64" fmla="*/ 120 w 755"/>
                <a:gd name="T65" fmla="*/ 1401 h 1508"/>
                <a:gd name="T66" fmla="*/ 139 w 755"/>
                <a:gd name="T67" fmla="*/ 1413 h 1508"/>
                <a:gd name="T68" fmla="*/ 358 w 755"/>
                <a:gd name="T69" fmla="*/ 1430 h 1508"/>
                <a:gd name="T70" fmla="*/ 377 w 755"/>
                <a:gd name="T71" fmla="*/ 1433 h 1508"/>
                <a:gd name="T72" fmla="*/ 377 w 755"/>
                <a:gd name="T73" fmla="*/ 1398 h 1508"/>
                <a:gd name="T74" fmla="*/ 379 w 755"/>
                <a:gd name="T75" fmla="*/ 1434 h 1508"/>
                <a:gd name="T76" fmla="*/ 401 w 755"/>
                <a:gd name="T77" fmla="*/ 1438 h 1508"/>
                <a:gd name="T78" fmla="*/ 401 w 755"/>
                <a:gd name="T79" fmla="*/ 1395 h 1508"/>
                <a:gd name="T80" fmla="*/ 629 w 755"/>
                <a:gd name="T81" fmla="*/ 1426 h 1508"/>
                <a:gd name="T82" fmla="*/ 616 w 755"/>
                <a:gd name="T83" fmla="*/ 1428 h 1508"/>
                <a:gd name="T84" fmla="*/ 650 w 755"/>
                <a:gd name="T85" fmla="*/ 1413 h 1508"/>
                <a:gd name="T86" fmla="*/ 45 w 755"/>
                <a:gd name="T87" fmla="*/ 165 h 1508"/>
                <a:gd name="T88" fmla="*/ 386 w 755"/>
                <a:gd name="T89" fmla="*/ 1189 h 1508"/>
                <a:gd name="T90" fmla="*/ 386 w 755"/>
                <a:gd name="T91" fmla="*/ 1189 h 1508"/>
                <a:gd name="T92" fmla="*/ 524 w 755"/>
                <a:gd name="T93" fmla="*/ 568 h 1508"/>
                <a:gd name="T94" fmla="*/ 386 w 755"/>
                <a:gd name="T95" fmla="*/ 584 h 1508"/>
                <a:gd name="T96" fmla="*/ 386 w 755"/>
                <a:gd name="T97" fmla="*/ 58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5" h="1508">
                  <a:moveTo>
                    <a:pt x="525" y="277"/>
                  </a:moveTo>
                  <a:cubicBezTo>
                    <a:pt x="386" y="277"/>
                    <a:pt x="386" y="277"/>
                    <a:pt x="386" y="277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525" y="413"/>
                    <a:pt x="525" y="413"/>
                    <a:pt x="525" y="413"/>
                  </a:cubicBezTo>
                  <a:cubicBezTo>
                    <a:pt x="525" y="277"/>
                    <a:pt x="525" y="277"/>
                    <a:pt x="525" y="277"/>
                  </a:cubicBezTo>
                  <a:cubicBezTo>
                    <a:pt x="525" y="277"/>
                    <a:pt x="525" y="277"/>
                    <a:pt x="525" y="277"/>
                  </a:cubicBezTo>
                  <a:close/>
                  <a:moveTo>
                    <a:pt x="541" y="413"/>
                  </a:moveTo>
                  <a:cubicBezTo>
                    <a:pt x="679" y="413"/>
                    <a:pt x="679" y="413"/>
                    <a:pt x="679" y="413"/>
                  </a:cubicBezTo>
                  <a:cubicBezTo>
                    <a:pt x="679" y="277"/>
                    <a:pt x="679" y="277"/>
                    <a:pt x="679" y="277"/>
                  </a:cubicBezTo>
                  <a:cubicBezTo>
                    <a:pt x="541" y="277"/>
                    <a:pt x="541" y="277"/>
                    <a:pt x="541" y="277"/>
                  </a:cubicBezTo>
                  <a:cubicBezTo>
                    <a:pt x="541" y="413"/>
                    <a:pt x="541" y="413"/>
                    <a:pt x="541" y="413"/>
                  </a:cubicBezTo>
                  <a:cubicBezTo>
                    <a:pt x="541" y="413"/>
                    <a:pt x="541" y="413"/>
                    <a:pt x="541" y="413"/>
                  </a:cubicBezTo>
                  <a:close/>
                  <a:moveTo>
                    <a:pt x="370" y="277"/>
                  </a:moveTo>
                  <a:cubicBezTo>
                    <a:pt x="231" y="277"/>
                    <a:pt x="231" y="277"/>
                    <a:pt x="231" y="277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370" y="413"/>
                    <a:pt x="370" y="413"/>
                    <a:pt x="370" y="413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70" y="277"/>
                    <a:pt x="370" y="277"/>
                    <a:pt x="370" y="277"/>
                  </a:cubicBezTo>
                  <a:close/>
                  <a:moveTo>
                    <a:pt x="541" y="739"/>
                  </a:moveTo>
                  <a:cubicBezTo>
                    <a:pt x="525" y="739"/>
                    <a:pt x="525" y="739"/>
                    <a:pt x="525" y="739"/>
                  </a:cubicBezTo>
                  <a:cubicBezTo>
                    <a:pt x="386" y="739"/>
                    <a:pt x="386" y="739"/>
                    <a:pt x="386" y="739"/>
                  </a:cubicBezTo>
                  <a:cubicBezTo>
                    <a:pt x="370" y="739"/>
                    <a:pt x="370" y="739"/>
                    <a:pt x="370" y="739"/>
                  </a:cubicBezTo>
                  <a:cubicBezTo>
                    <a:pt x="231" y="739"/>
                    <a:pt x="231" y="739"/>
                    <a:pt x="231" y="739"/>
                  </a:cubicBezTo>
                  <a:cubicBezTo>
                    <a:pt x="215" y="739"/>
                    <a:pt x="215" y="739"/>
                    <a:pt x="215" y="739"/>
                  </a:cubicBezTo>
                  <a:cubicBezTo>
                    <a:pt x="79" y="739"/>
                    <a:pt x="79" y="739"/>
                    <a:pt x="79" y="739"/>
                  </a:cubicBezTo>
                  <a:cubicBezTo>
                    <a:pt x="79" y="1034"/>
                    <a:pt x="79" y="1034"/>
                    <a:pt x="79" y="1034"/>
                  </a:cubicBezTo>
                  <a:cubicBezTo>
                    <a:pt x="215" y="1034"/>
                    <a:pt x="215" y="1034"/>
                    <a:pt x="215" y="1034"/>
                  </a:cubicBezTo>
                  <a:cubicBezTo>
                    <a:pt x="231" y="1034"/>
                    <a:pt x="231" y="1034"/>
                    <a:pt x="231" y="1034"/>
                  </a:cubicBezTo>
                  <a:cubicBezTo>
                    <a:pt x="370" y="1034"/>
                    <a:pt x="370" y="1034"/>
                    <a:pt x="370" y="1034"/>
                  </a:cubicBezTo>
                  <a:cubicBezTo>
                    <a:pt x="386" y="1034"/>
                    <a:pt x="386" y="1034"/>
                    <a:pt x="386" y="1034"/>
                  </a:cubicBezTo>
                  <a:cubicBezTo>
                    <a:pt x="525" y="1034"/>
                    <a:pt x="525" y="1034"/>
                    <a:pt x="525" y="1034"/>
                  </a:cubicBezTo>
                  <a:cubicBezTo>
                    <a:pt x="541" y="1034"/>
                    <a:pt x="541" y="1034"/>
                    <a:pt x="541" y="1034"/>
                  </a:cubicBezTo>
                  <a:cubicBezTo>
                    <a:pt x="679" y="1034"/>
                    <a:pt x="679" y="1034"/>
                    <a:pt x="679" y="1034"/>
                  </a:cubicBezTo>
                  <a:cubicBezTo>
                    <a:pt x="679" y="739"/>
                    <a:pt x="679" y="739"/>
                    <a:pt x="679" y="739"/>
                  </a:cubicBezTo>
                  <a:cubicBezTo>
                    <a:pt x="541" y="739"/>
                    <a:pt x="541" y="739"/>
                    <a:pt x="541" y="739"/>
                  </a:cubicBezTo>
                  <a:cubicBezTo>
                    <a:pt x="541" y="739"/>
                    <a:pt x="541" y="739"/>
                    <a:pt x="541" y="739"/>
                  </a:cubicBezTo>
                  <a:close/>
                  <a:moveTo>
                    <a:pt x="541" y="1189"/>
                  </a:moveTo>
                  <a:cubicBezTo>
                    <a:pt x="679" y="1189"/>
                    <a:pt x="679" y="1189"/>
                    <a:pt x="679" y="1189"/>
                  </a:cubicBezTo>
                  <a:cubicBezTo>
                    <a:pt x="679" y="1050"/>
                    <a:pt x="679" y="1050"/>
                    <a:pt x="679" y="1050"/>
                  </a:cubicBezTo>
                  <a:cubicBezTo>
                    <a:pt x="541" y="1050"/>
                    <a:pt x="541" y="1050"/>
                    <a:pt x="541" y="1050"/>
                  </a:cubicBezTo>
                  <a:cubicBezTo>
                    <a:pt x="541" y="1189"/>
                    <a:pt x="541" y="1189"/>
                    <a:pt x="541" y="1189"/>
                  </a:cubicBezTo>
                  <a:cubicBezTo>
                    <a:pt x="541" y="1189"/>
                    <a:pt x="541" y="1189"/>
                    <a:pt x="541" y="1189"/>
                  </a:cubicBezTo>
                  <a:close/>
                  <a:moveTo>
                    <a:pt x="541" y="429"/>
                  </a:moveTo>
                  <a:cubicBezTo>
                    <a:pt x="541" y="568"/>
                    <a:pt x="541" y="568"/>
                    <a:pt x="541" y="568"/>
                  </a:cubicBezTo>
                  <a:cubicBezTo>
                    <a:pt x="679" y="568"/>
                    <a:pt x="679" y="568"/>
                    <a:pt x="679" y="568"/>
                  </a:cubicBezTo>
                  <a:cubicBezTo>
                    <a:pt x="679" y="429"/>
                    <a:pt x="679" y="429"/>
                    <a:pt x="679" y="429"/>
                  </a:cubicBezTo>
                  <a:cubicBezTo>
                    <a:pt x="541" y="429"/>
                    <a:pt x="541" y="429"/>
                    <a:pt x="541" y="429"/>
                  </a:cubicBezTo>
                  <a:cubicBezTo>
                    <a:pt x="541" y="429"/>
                    <a:pt x="541" y="429"/>
                    <a:pt x="541" y="429"/>
                  </a:cubicBezTo>
                  <a:close/>
                  <a:moveTo>
                    <a:pt x="370" y="1205"/>
                  </a:moveTo>
                  <a:cubicBezTo>
                    <a:pt x="370" y="1189"/>
                    <a:pt x="370" y="1189"/>
                    <a:pt x="370" y="1189"/>
                  </a:cubicBezTo>
                  <a:cubicBezTo>
                    <a:pt x="370" y="1050"/>
                    <a:pt x="370" y="1050"/>
                    <a:pt x="370" y="1050"/>
                  </a:cubicBezTo>
                  <a:cubicBezTo>
                    <a:pt x="231" y="1050"/>
                    <a:pt x="231" y="1050"/>
                    <a:pt x="231" y="1050"/>
                  </a:cubicBezTo>
                  <a:cubicBezTo>
                    <a:pt x="215" y="1050"/>
                    <a:pt x="215" y="1050"/>
                    <a:pt x="215" y="1050"/>
                  </a:cubicBezTo>
                  <a:cubicBezTo>
                    <a:pt x="79" y="1050"/>
                    <a:pt x="79" y="1050"/>
                    <a:pt x="79" y="1050"/>
                  </a:cubicBezTo>
                  <a:cubicBezTo>
                    <a:pt x="79" y="1315"/>
                    <a:pt x="79" y="1315"/>
                    <a:pt x="79" y="1315"/>
                  </a:cubicBezTo>
                  <a:cubicBezTo>
                    <a:pt x="370" y="1315"/>
                    <a:pt x="370" y="1315"/>
                    <a:pt x="370" y="1315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370" y="1205"/>
                    <a:pt x="370" y="1205"/>
                    <a:pt x="370" y="1205"/>
                  </a:cubicBezTo>
                  <a:close/>
                  <a:moveTo>
                    <a:pt x="541" y="1205"/>
                  </a:moveTo>
                  <a:cubicBezTo>
                    <a:pt x="525" y="1205"/>
                    <a:pt x="525" y="1205"/>
                    <a:pt x="525" y="1205"/>
                  </a:cubicBezTo>
                  <a:cubicBezTo>
                    <a:pt x="386" y="1205"/>
                    <a:pt x="386" y="1205"/>
                    <a:pt x="386" y="1205"/>
                  </a:cubicBezTo>
                  <a:cubicBezTo>
                    <a:pt x="386" y="1315"/>
                    <a:pt x="386" y="1315"/>
                    <a:pt x="386" y="1315"/>
                  </a:cubicBezTo>
                  <a:cubicBezTo>
                    <a:pt x="679" y="1315"/>
                    <a:pt x="679" y="1315"/>
                    <a:pt x="679" y="1315"/>
                  </a:cubicBezTo>
                  <a:cubicBezTo>
                    <a:pt x="679" y="1205"/>
                    <a:pt x="679" y="1205"/>
                    <a:pt x="679" y="1205"/>
                  </a:cubicBezTo>
                  <a:cubicBezTo>
                    <a:pt x="541" y="1205"/>
                    <a:pt x="541" y="1205"/>
                    <a:pt x="541" y="1205"/>
                  </a:cubicBezTo>
                  <a:cubicBezTo>
                    <a:pt x="541" y="1205"/>
                    <a:pt x="541" y="1205"/>
                    <a:pt x="541" y="1205"/>
                  </a:cubicBezTo>
                  <a:close/>
                  <a:moveTo>
                    <a:pt x="541" y="584"/>
                  </a:moveTo>
                  <a:cubicBezTo>
                    <a:pt x="541" y="723"/>
                    <a:pt x="541" y="723"/>
                    <a:pt x="541" y="723"/>
                  </a:cubicBezTo>
                  <a:cubicBezTo>
                    <a:pt x="679" y="723"/>
                    <a:pt x="679" y="723"/>
                    <a:pt x="679" y="723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541" y="584"/>
                    <a:pt x="541" y="584"/>
                    <a:pt x="541" y="584"/>
                  </a:cubicBezTo>
                  <a:cubicBezTo>
                    <a:pt x="541" y="584"/>
                    <a:pt x="541" y="584"/>
                    <a:pt x="541" y="584"/>
                  </a:cubicBezTo>
                  <a:close/>
                  <a:moveTo>
                    <a:pt x="79" y="429"/>
                  </a:moveTo>
                  <a:cubicBezTo>
                    <a:pt x="79" y="723"/>
                    <a:pt x="79" y="723"/>
                    <a:pt x="79" y="723"/>
                  </a:cubicBezTo>
                  <a:cubicBezTo>
                    <a:pt x="215" y="723"/>
                    <a:pt x="215" y="723"/>
                    <a:pt x="215" y="723"/>
                  </a:cubicBezTo>
                  <a:cubicBezTo>
                    <a:pt x="231" y="723"/>
                    <a:pt x="231" y="723"/>
                    <a:pt x="231" y="723"/>
                  </a:cubicBezTo>
                  <a:cubicBezTo>
                    <a:pt x="370" y="723"/>
                    <a:pt x="370" y="723"/>
                    <a:pt x="370" y="723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68"/>
                    <a:pt x="370" y="568"/>
                    <a:pt x="370" y="568"/>
                  </a:cubicBezTo>
                  <a:cubicBezTo>
                    <a:pt x="370" y="429"/>
                    <a:pt x="370" y="429"/>
                    <a:pt x="370" y="429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215" y="429"/>
                    <a:pt x="215" y="429"/>
                    <a:pt x="215" y="429"/>
                  </a:cubicBezTo>
                  <a:cubicBezTo>
                    <a:pt x="79" y="429"/>
                    <a:pt x="79" y="429"/>
                    <a:pt x="79" y="429"/>
                  </a:cubicBezTo>
                  <a:cubicBezTo>
                    <a:pt x="79" y="429"/>
                    <a:pt x="79" y="429"/>
                    <a:pt x="79" y="429"/>
                  </a:cubicBezTo>
                  <a:close/>
                  <a:moveTo>
                    <a:pt x="215" y="413"/>
                  </a:moveTo>
                  <a:cubicBezTo>
                    <a:pt x="215" y="277"/>
                    <a:pt x="215" y="277"/>
                    <a:pt x="215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9" y="413"/>
                    <a:pt x="79" y="413"/>
                    <a:pt x="79" y="413"/>
                  </a:cubicBezTo>
                  <a:cubicBezTo>
                    <a:pt x="215" y="413"/>
                    <a:pt x="215" y="413"/>
                    <a:pt x="215" y="413"/>
                  </a:cubicBezTo>
                  <a:cubicBezTo>
                    <a:pt x="215" y="413"/>
                    <a:pt x="215" y="413"/>
                    <a:pt x="215" y="413"/>
                  </a:cubicBezTo>
                  <a:close/>
                  <a:moveTo>
                    <a:pt x="67" y="84"/>
                  </a:moveTo>
                  <a:cubicBezTo>
                    <a:pt x="74" y="84"/>
                    <a:pt x="79" y="79"/>
                    <a:pt x="79" y="72"/>
                  </a:cubicBezTo>
                  <a:cubicBezTo>
                    <a:pt x="79" y="65"/>
                    <a:pt x="74" y="60"/>
                    <a:pt x="67" y="60"/>
                  </a:cubicBezTo>
                  <a:cubicBezTo>
                    <a:pt x="60" y="60"/>
                    <a:pt x="55" y="65"/>
                    <a:pt x="55" y="72"/>
                  </a:cubicBezTo>
                  <a:cubicBezTo>
                    <a:pt x="55" y="79"/>
                    <a:pt x="60" y="84"/>
                    <a:pt x="67" y="84"/>
                  </a:cubicBezTo>
                  <a:close/>
                  <a:moveTo>
                    <a:pt x="636" y="1407"/>
                  </a:moveTo>
                  <a:cubicBezTo>
                    <a:pt x="632" y="1407"/>
                    <a:pt x="629" y="1410"/>
                    <a:pt x="629" y="1413"/>
                  </a:cubicBezTo>
                  <a:cubicBezTo>
                    <a:pt x="629" y="1417"/>
                    <a:pt x="632" y="1420"/>
                    <a:pt x="636" y="1420"/>
                  </a:cubicBezTo>
                  <a:cubicBezTo>
                    <a:pt x="639" y="1420"/>
                    <a:pt x="642" y="1417"/>
                    <a:pt x="642" y="1413"/>
                  </a:cubicBezTo>
                  <a:cubicBezTo>
                    <a:pt x="642" y="1410"/>
                    <a:pt x="639" y="1407"/>
                    <a:pt x="636" y="1407"/>
                  </a:cubicBezTo>
                  <a:close/>
                  <a:moveTo>
                    <a:pt x="73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1484"/>
                    <a:pt x="0" y="1484"/>
                    <a:pt x="0" y="1484"/>
                  </a:cubicBezTo>
                  <a:cubicBezTo>
                    <a:pt x="0" y="1497"/>
                    <a:pt x="12" y="1508"/>
                    <a:pt x="25" y="1508"/>
                  </a:cubicBezTo>
                  <a:cubicBezTo>
                    <a:pt x="731" y="1508"/>
                    <a:pt x="731" y="1508"/>
                    <a:pt x="731" y="1508"/>
                  </a:cubicBezTo>
                  <a:cubicBezTo>
                    <a:pt x="744" y="1508"/>
                    <a:pt x="755" y="1497"/>
                    <a:pt x="755" y="1484"/>
                  </a:cubicBezTo>
                  <a:cubicBezTo>
                    <a:pt x="755" y="24"/>
                    <a:pt x="755" y="24"/>
                    <a:pt x="755" y="24"/>
                  </a:cubicBezTo>
                  <a:cubicBezTo>
                    <a:pt x="755" y="11"/>
                    <a:pt x="744" y="0"/>
                    <a:pt x="731" y="0"/>
                  </a:cubicBezTo>
                  <a:close/>
                  <a:moveTo>
                    <a:pt x="209" y="58"/>
                  </a:moveTo>
                  <a:cubicBezTo>
                    <a:pt x="539" y="58"/>
                    <a:pt x="539" y="58"/>
                    <a:pt x="539" y="58"/>
                  </a:cubicBezTo>
                  <a:cubicBezTo>
                    <a:pt x="547" y="58"/>
                    <a:pt x="553" y="64"/>
                    <a:pt x="553" y="72"/>
                  </a:cubicBezTo>
                  <a:cubicBezTo>
                    <a:pt x="553" y="80"/>
                    <a:pt x="547" y="86"/>
                    <a:pt x="539" y="86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1" y="86"/>
                    <a:pt x="195" y="80"/>
                    <a:pt x="195" y="72"/>
                  </a:cubicBezTo>
                  <a:cubicBezTo>
                    <a:pt x="195" y="64"/>
                    <a:pt x="201" y="58"/>
                    <a:pt x="209" y="58"/>
                  </a:cubicBezTo>
                  <a:close/>
                  <a:moveTo>
                    <a:pt x="67" y="44"/>
                  </a:moveTo>
                  <a:cubicBezTo>
                    <a:pt x="82" y="44"/>
                    <a:pt x="95" y="57"/>
                    <a:pt x="95" y="72"/>
                  </a:cubicBezTo>
                  <a:cubicBezTo>
                    <a:pt x="95" y="87"/>
                    <a:pt x="82" y="100"/>
                    <a:pt x="67" y="100"/>
                  </a:cubicBezTo>
                  <a:cubicBezTo>
                    <a:pt x="52" y="100"/>
                    <a:pt x="39" y="87"/>
                    <a:pt x="39" y="72"/>
                  </a:cubicBezTo>
                  <a:cubicBezTo>
                    <a:pt x="39" y="57"/>
                    <a:pt x="52" y="44"/>
                    <a:pt x="67" y="44"/>
                  </a:cubicBezTo>
                  <a:close/>
                  <a:moveTo>
                    <a:pt x="139" y="1421"/>
                  </a:moveTo>
                  <a:cubicBezTo>
                    <a:pt x="119" y="1421"/>
                    <a:pt x="119" y="1421"/>
                    <a:pt x="119" y="1421"/>
                  </a:cubicBezTo>
                  <a:cubicBezTo>
                    <a:pt x="125" y="1427"/>
                    <a:pt x="125" y="1427"/>
                    <a:pt x="125" y="1427"/>
                  </a:cubicBezTo>
                  <a:cubicBezTo>
                    <a:pt x="127" y="1428"/>
                    <a:pt x="127" y="1431"/>
                    <a:pt x="125" y="1432"/>
                  </a:cubicBezTo>
                  <a:cubicBezTo>
                    <a:pt x="124" y="1433"/>
                    <a:pt x="123" y="1433"/>
                    <a:pt x="122" y="1433"/>
                  </a:cubicBezTo>
                  <a:cubicBezTo>
                    <a:pt x="121" y="1433"/>
                    <a:pt x="120" y="1433"/>
                    <a:pt x="120" y="1432"/>
                  </a:cubicBezTo>
                  <a:cubicBezTo>
                    <a:pt x="107" y="1420"/>
                    <a:pt x="107" y="1420"/>
                    <a:pt x="107" y="1420"/>
                  </a:cubicBezTo>
                  <a:cubicBezTo>
                    <a:pt x="106" y="1419"/>
                    <a:pt x="106" y="1419"/>
                    <a:pt x="106" y="1418"/>
                  </a:cubicBezTo>
                  <a:cubicBezTo>
                    <a:pt x="106" y="1417"/>
                    <a:pt x="106" y="1416"/>
                    <a:pt x="106" y="1415"/>
                  </a:cubicBezTo>
                  <a:cubicBezTo>
                    <a:pt x="106" y="1415"/>
                    <a:pt x="106" y="1414"/>
                    <a:pt x="107" y="1414"/>
                  </a:cubicBezTo>
                  <a:cubicBezTo>
                    <a:pt x="120" y="1401"/>
                    <a:pt x="120" y="1401"/>
                    <a:pt x="120" y="1401"/>
                  </a:cubicBezTo>
                  <a:cubicBezTo>
                    <a:pt x="121" y="1400"/>
                    <a:pt x="124" y="1400"/>
                    <a:pt x="125" y="1401"/>
                  </a:cubicBezTo>
                  <a:cubicBezTo>
                    <a:pt x="127" y="1403"/>
                    <a:pt x="127" y="1405"/>
                    <a:pt x="125" y="1407"/>
                  </a:cubicBezTo>
                  <a:cubicBezTo>
                    <a:pt x="119" y="1413"/>
                    <a:pt x="119" y="1413"/>
                    <a:pt x="119" y="1413"/>
                  </a:cubicBezTo>
                  <a:cubicBezTo>
                    <a:pt x="139" y="1413"/>
                    <a:pt x="139" y="1413"/>
                    <a:pt x="139" y="1413"/>
                  </a:cubicBezTo>
                  <a:cubicBezTo>
                    <a:pt x="141" y="1413"/>
                    <a:pt x="143" y="1414"/>
                    <a:pt x="143" y="1417"/>
                  </a:cubicBezTo>
                  <a:cubicBezTo>
                    <a:pt x="143" y="1419"/>
                    <a:pt x="141" y="1421"/>
                    <a:pt x="139" y="1421"/>
                  </a:cubicBezTo>
                  <a:close/>
                  <a:moveTo>
                    <a:pt x="377" y="1433"/>
                  </a:moveTo>
                  <a:cubicBezTo>
                    <a:pt x="358" y="1430"/>
                    <a:pt x="358" y="1430"/>
                    <a:pt x="358" y="1430"/>
                  </a:cubicBezTo>
                  <a:cubicBezTo>
                    <a:pt x="358" y="1418"/>
                    <a:pt x="358" y="1418"/>
                    <a:pt x="358" y="1418"/>
                  </a:cubicBezTo>
                  <a:cubicBezTo>
                    <a:pt x="377" y="1418"/>
                    <a:pt x="377" y="1418"/>
                    <a:pt x="377" y="1418"/>
                  </a:cubicBezTo>
                  <a:cubicBezTo>
                    <a:pt x="377" y="1433"/>
                    <a:pt x="377" y="1433"/>
                    <a:pt x="377" y="1433"/>
                  </a:cubicBezTo>
                  <a:cubicBezTo>
                    <a:pt x="377" y="1433"/>
                    <a:pt x="377" y="1433"/>
                    <a:pt x="377" y="1433"/>
                  </a:cubicBezTo>
                  <a:close/>
                  <a:moveTo>
                    <a:pt x="377" y="1416"/>
                  </a:moveTo>
                  <a:cubicBezTo>
                    <a:pt x="358" y="1416"/>
                    <a:pt x="358" y="1416"/>
                    <a:pt x="358" y="1416"/>
                  </a:cubicBezTo>
                  <a:cubicBezTo>
                    <a:pt x="358" y="1400"/>
                    <a:pt x="358" y="1400"/>
                    <a:pt x="358" y="1400"/>
                  </a:cubicBezTo>
                  <a:cubicBezTo>
                    <a:pt x="377" y="1398"/>
                    <a:pt x="377" y="1398"/>
                    <a:pt x="377" y="1398"/>
                  </a:cubicBezTo>
                  <a:cubicBezTo>
                    <a:pt x="377" y="1416"/>
                    <a:pt x="377" y="1416"/>
                    <a:pt x="377" y="1416"/>
                  </a:cubicBezTo>
                  <a:cubicBezTo>
                    <a:pt x="377" y="1416"/>
                    <a:pt x="377" y="1416"/>
                    <a:pt x="377" y="1416"/>
                  </a:cubicBezTo>
                  <a:close/>
                  <a:moveTo>
                    <a:pt x="401" y="1438"/>
                  </a:moveTo>
                  <a:cubicBezTo>
                    <a:pt x="379" y="1434"/>
                    <a:pt x="379" y="1434"/>
                    <a:pt x="379" y="1434"/>
                  </a:cubicBezTo>
                  <a:cubicBezTo>
                    <a:pt x="379" y="1418"/>
                    <a:pt x="379" y="1418"/>
                    <a:pt x="379" y="1418"/>
                  </a:cubicBezTo>
                  <a:cubicBezTo>
                    <a:pt x="401" y="1418"/>
                    <a:pt x="401" y="1418"/>
                    <a:pt x="401" y="1418"/>
                  </a:cubicBezTo>
                  <a:cubicBezTo>
                    <a:pt x="401" y="1438"/>
                    <a:pt x="401" y="1438"/>
                    <a:pt x="401" y="1438"/>
                  </a:cubicBezTo>
                  <a:cubicBezTo>
                    <a:pt x="401" y="1438"/>
                    <a:pt x="401" y="1438"/>
                    <a:pt x="401" y="1438"/>
                  </a:cubicBezTo>
                  <a:close/>
                  <a:moveTo>
                    <a:pt x="401" y="1416"/>
                  </a:moveTo>
                  <a:cubicBezTo>
                    <a:pt x="379" y="1416"/>
                    <a:pt x="379" y="1416"/>
                    <a:pt x="379" y="1416"/>
                  </a:cubicBezTo>
                  <a:cubicBezTo>
                    <a:pt x="379" y="1397"/>
                    <a:pt x="379" y="1397"/>
                    <a:pt x="379" y="1397"/>
                  </a:cubicBezTo>
                  <a:cubicBezTo>
                    <a:pt x="401" y="1395"/>
                    <a:pt x="401" y="1395"/>
                    <a:pt x="401" y="1395"/>
                  </a:cubicBezTo>
                  <a:cubicBezTo>
                    <a:pt x="401" y="1416"/>
                    <a:pt x="401" y="1416"/>
                    <a:pt x="401" y="1416"/>
                  </a:cubicBezTo>
                  <a:cubicBezTo>
                    <a:pt x="401" y="1416"/>
                    <a:pt x="401" y="1416"/>
                    <a:pt x="401" y="1416"/>
                  </a:cubicBezTo>
                  <a:close/>
                  <a:moveTo>
                    <a:pt x="636" y="1428"/>
                  </a:moveTo>
                  <a:cubicBezTo>
                    <a:pt x="633" y="1428"/>
                    <a:pt x="631" y="1427"/>
                    <a:pt x="629" y="1426"/>
                  </a:cubicBezTo>
                  <a:cubicBezTo>
                    <a:pt x="622" y="1433"/>
                    <a:pt x="622" y="1433"/>
                    <a:pt x="622" y="1433"/>
                  </a:cubicBezTo>
                  <a:cubicBezTo>
                    <a:pt x="621" y="1434"/>
                    <a:pt x="620" y="1435"/>
                    <a:pt x="619" y="1435"/>
                  </a:cubicBezTo>
                  <a:cubicBezTo>
                    <a:pt x="618" y="1435"/>
                    <a:pt x="617" y="1434"/>
                    <a:pt x="616" y="1433"/>
                  </a:cubicBezTo>
                  <a:cubicBezTo>
                    <a:pt x="615" y="1432"/>
                    <a:pt x="615" y="1429"/>
                    <a:pt x="616" y="1428"/>
                  </a:cubicBezTo>
                  <a:cubicBezTo>
                    <a:pt x="623" y="1421"/>
                    <a:pt x="623" y="1421"/>
                    <a:pt x="623" y="1421"/>
                  </a:cubicBezTo>
                  <a:cubicBezTo>
                    <a:pt x="622" y="1419"/>
                    <a:pt x="621" y="1416"/>
                    <a:pt x="621" y="1413"/>
                  </a:cubicBezTo>
                  <a:cubicBezTo>
                    <a:pt x="621" y="1405"/>
                    <a:pt x="628" y="1399"/>
                    <a:pt x="636" y="1399"/>
                  </a:cubicBezTo>
                  <a:cubicBezTo>
                    <a:pt x="644" y="1399"/>
                    <a:pt x="650" y="1405"/>
                    <a:pt x="650" y="1413"/>
                  </a:cubicBezTo>
                  <a:cubicBezTo>
                    <a:pt x="650" y="1421"/>
                    <a:pt x="644" y="1428"/>
                    <a:pt x="636" y="1428"/>
                  </a:cubicBezTo>
                  <a:close/>
                  <a:moveTo>
                    <a:pt x="711" y="1318"/>
                  </a:moveTo>
                  <a:cubicBezTo>
                    <a:pt x="45" y="1318"/>
                    <a:pt x="45" y="1318"/>
                    <a:pt x="45" y="1318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711" y="165"/>
                    <a:pt x="711" y="165"/>
                    <a:pt x="711" y="165"/>
                  </a:cubicBezTo>
                  <a:cubicBezTo>
                    <a:pt x="711" y="1318"/>
                    <a:pt x="711" y="1318"/>
                    <a:pt x="711" y="1318"/>
                  </a:cubicBezTo>
                  <a:cubicBezTo>
                    <a:pt x="711" y="1318"/>
                    <a:pt x="711" y="1318"/>
                    <a:pt x="711" y="1318"/>
                  </a:cubicBezTo>
                  <a:close/>
                  <a:moveTo>
                    <a:pt x="386" y="1189"/>
                  </a:moveTo>
                  <a:cubicBezTo>
                    <a:pt x="524" y="1189"/>
                    <a:pt x="524" y="1189"/>
                    <a:pt x="524" y="1189"/>
                  </a:cubicBezTo>
                  <a:cubicBezTo>
                    <a:pt x="524" y="1050"/>
                    <a:pt x="524" y="1050"/>
                    <a:pt x="524" y="1050"/>
                  </a:cubicBezTo>
                  <a:cubicBezTo>
                    <a:pt x="386" y="1050"/>
                    <a:pt x="386" y="1050"/>
                    <a:pt x="386" y="1050"/>
                  </a:cubicBezTo>
                  <a:cubicBezTo>
                    <a:pt x="386" y="1189"/>
                    <a:pt x="386" y="1189"/>
                    <a:pt x="386" y="1189"/>
                  </a:cubicBezTo>
                  <a:cubicBezTo>
                    <a:pt x="386" y="1189"/>
                    <a:pt x="386" y="1189"/>
                    <a:pt x="386" y="1189"/>
                  </a:cubicBezTo>
                  <a:close/>
                  <a:moveTo>
                    <a:pt x="386" y="429"/>
                  </a:moveTo>
                  <a:cubicBezTo>
                    <a:pt x="386" y="568"/>
                    <a:pt x="386" y="568"/>
                    <a:pt x="386" y="568"/>
                  </a:cubicBezTo>
                  <a:cubicBezTo>
                    <a:pt x="524" y="568"/>
                    <a:pt x="524" y="568"/>
                    <a:pt x="524" y="568"/>
                  </a:cubicBezTo>
                  <a:cubicBezTo>
                    <a:pt x="524" y="429"/>
                    <a:pt x="524" y="429"/>
                    <a:pt x="524" y="429"/>
                  </a:cubicBezTo>
                  <a:cubicBezTo>
                    <a:pt x="386" y="429"/>
                    <a:pt x="386" y="429"/>
                    <a:pt x="386" y="429"/>
                  </a:cubicBezTo>
                  <a:cubicBezTo>
                    <a:pt x="386" y="429"/>
                    <a:pt x="386" y="429"/>
                    <a:pt x="386" y="429"/>
                  </a:cubicBezTo>
                  <a:close/>
                  <a:moveTo>
                    <a:pt x="386" y="584"/>
                  </a:moveTo>
                  <a:cubicBezTo>
                    <a:pt x="386" y="723"/>
                    <a:pt x="386" y="723"/>
                    <a:pt x="386" y="723"/>
                  </a:cubicBezTo>
                  <a:cubicBezTo>
                    <a:pt x="524" y="723"/>
                    <a:pt x="524" y="723"/>
                    <a:pt x="524" y="723"/>
                  </a:cubicBezTo>
                  <a:cubicBezTo>
                    <a:pt x="524" y="584"/>
                    <a:pt x="524" y="584"/>
                    <a:pt x="524" y="584"/>
                  </a:cubicBezTo>
                  <a:cubicBezTo>
                    <a:pt x="386" y="584"/>
                    <a:pt x="386" y="584"/>
                    <a:pt x="386" y="584"/>
                  </a:cubicBezTo>
                  <a:cubicBezTo>
                    <a:pt x="386" y="584"/>
                    <a:pt x="386" y="584"/>
                    <a:pt x="386" y="584"/>
                  </a:cubicBezTo>
                  <a:close/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11851" y="2495487"/>
              <a:ext cx="556711" cy="556127"/>
              <a:chOff x="2557275" y="1514575"/>
              <a:chExt cx="777982" cy="777165"/>
            </a:xfrm>
          </p:grpSpPr>
          <p:sp>
            <p:nvSpPr>
              <p:cNvPr id="24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25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36414" y="2447193"/>
              <a:ext cx="556711" cy="556127"/>
              <a:chOff x="2557275" y="1514575"/>
              <a:chExt cx="777982" cy="777165"/>
            </a:xfrm>
          </p:grpSpPr>
          <p:sp>
            <p:nvSpPr>
              <p:cNvPr id="32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33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177521" y="2442428"/>
              <a:ext cx="556711" cy="556127"/>
              <a:chOff x="2557275" y="1514575"/>
              <a:chExt cx="777982" cy="777165"/>
            </a:xfrm>
          </p:grpSpPr>
          <p:sp>
            <p:nvSpPr>
              <p:cNvPr id="35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36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051901" y="6082310"/>
            <a:ext cx="2746445" cy="28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816">
              <a:defRPr/>
            </a:pPr>
            <a:r>
              <a:rPr lang="en-US" sz="1260" dirty="0" err="1">
                <a:solidFill>
                  <a:srgbClr val="FFFFFF"/>
                </a:solidFill>
                <a:latin typeface="Segoe UI"/>
              </a:rPr>
              <a:t>Informacje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Segoe UI"/>
              </a:rPr>
              <a:t>poufne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Segoe UI"/>
              </a:rPr>
              <a:t>firmy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Microsoft</a:t>
            </a:r>
          </a:p>
        </p:txBody>
      </p:sp>
    </p:spTree>
    <p:extLst>
      <p:ext uri="{BB962C8B-B14F-4D97-AF65-F5344CB8AC3E}">
        <p14:creationId xmlns:p14="http://schemas.microsoft.com/office/powerpoint/2010/main" val="3211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F1751F4-6627-4A8A-8F80-BE8F55786245}"/>
              </a:ext>
            </a:extLst>
          </p:cNvPr>
          <p:cNvSpPr txBox="1">
            <a:spLocks/>
          </p:cNvSpPr>
          <p:nvPr/>
        </p:nvSpPr>
        <p:spPr>
          <a:xfrm>
            <a:off x="457201" y="171450"/>
            <a:ext cx="8229602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5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75" baseline="0">
                <a:ln w="3175">
                  <a:noFill/>
                </a:ln>
                <a:solidFill>
                  <a:srgbClr val="0090C6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srgbClr val="0071BC"/>
                </a:solidFill>
              </a:rPr>
              <a:t>Proces produkcyjny z wykorzystaniem licencji elektronicznych</a:t>
            </a:r>
            <a:endParaRPr lang="en-IE" sz="2400" dirty="0">
              <a:solidFill>
                <a:srgbClr val="0071BC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E3D6B8-03A2-46CC-AA15-6487E009CB7F}"/>
              </a:ext>
            </a:extLst>
          </p:cNvPr>
          <p:cNvSpPr/>
          <p:nvPr/>
        </p:nvSpPr>
        <p:spPr>
          <a:xfrm>
            <a:off x="2438142" y="2895966"/>
            <a:ext cx="6634608" cy="1360728"/>
          </a:xfrm>
          <a:prstGeom prst="rect">
            <a:avLst/>
          </a:prstGeom>
          <a:gradFill rotWithShape="1">
            <a:gsLst>
              <a:gs pos="0">
                <a:srgbClr val="00AEEF">
                  <a:shade val="51000"/>
                  <a:satMod val="130000"/>
                </a:srgbClr>
              </a:gs>
              <a:gs pos="80000">
                <a:srgbClr val="00AEEF">
                  <a:shade val="93000"/>
                  <a:satMod val="130000"/>
                </a:srgbClr>
              </a:gs>
              <a:gs pos="100000">
                <a:srgbClr val="00AEE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AEE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4199" tIns="32099" rIns="64199" bIns="3209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1EB5CC-C0DA-4ECC-9249-6D0381678888}"/>
              </a:ext>
            </a:extLst>
          </p:cNvPr>
          <p:cNvSpPr/>
          <p:nvPr/>
        </p:nvSpPr>
        <p:spPr>
          <a:xfrm>
            <a:off x="3757174" y="1180070"/>
            <a:ext cx="5315576" cy="1303020"/>
          </a:xfrm>
          <a:prstGeom prst="rect">
            <a:avLst/>
          </a:prstGeom>
          <a:gradFill rotWithShape="1">
            <a:gsLst>
              <a:gs pos="0">
                <a:srgbClr val="910091">
                  <a:shade val="51000"/>
                  <a:satMod val="130000"/>
                </a:srgbClr>
              </a:gs>
              <a:gs pos="80000">
                <a:srgbClr val="910091">
                  <a:shade val="93000"/>
                  <a:satMod val="130000"/>
                </a:srgbClr>
              </a:gs>
              <a:gs pos="100000">
                <a:srgbClr val="91009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1009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4199" tIns="32099" rIns="64199" bIns="3209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EEB721B-CE68-411F-9FBC-D8847F08B614}"/>
              </a:ext>
            </a:extLst>
          </p:cNvPr>
          <p:cNvSpPr txBox="1"/>
          <p:nvPr/>
        </p:nvSpPr>
        <p:spPr>
          <a:xfrm>
            <a:off x="2488932" y="4376367"/>
            <a:ext cx="3360995" cy="3972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MAR / TPR przygotowuje skrypt i konfigurację z dostępem do bazy danych oraz parametrami dla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OA3 tool.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Skrypt ten jest zapisywany na nośniku USB i wykorzystywany w dziale produkcji do instalacji licencji.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EA28A8C-38EE-4996-8D48-A4D78CBD2569}"/>
              </a:ext>
            </a:extLst>
          </p:cNvPr>
          <p:cNvSpPr/>
          <p:nvPr/>
        </p:nvSpPr>
        <p:spPr>
          <a:xfrm>
            <a:off x="2233751" y="4765153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6C9BE58-4673-4779-A417-F30C4F08EBA9}"/>
              </a:ext>
            </a:extLst>
          </p:cNvPr>
          <p:cNvSpPr txBox="1"/>
          <p:nvPr/>
        </p:nvSpPr>
        <p:spPr>
          <a:xfrm>
            <a:off x="2498979" y="4750919"/>
            <a:ext cx="3703320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W dziale produkcji dysk USB jest podłączany do komputera. Technik uruchamia skrypt, który uruchamia O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A3Tool.exe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z lokalizacją i parametrami uruchomienia.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0AEB1FFD-EE5E-44AE-BDB4-0513D55142C9}"/>
              </a:ext>
            </a:extLst>
          </p:cNvPr>
          <p:cNvSpPr/>
          <p:nvPr/>
        </p:nvSpPr>
        <p:spPr>
          <a:xfrm>
            <a:off x="2230931" y="5133103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8CAA0A1-F08F-4811-BA3E-F4FDAF8997DB}"/>
              </a:ext>
            </a:extLst>
          </p:cNvPr>
          <p:cNvSpPr txBox="1"/>
          <p:nvPr/>
        </p:nvSpPr>
        <p:spPr>
          <a:xfrm>
            <a:off x="2493693" y="5121317"/>
            <a:ext cx="3497580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en-US" sz="720" dirty="0">
                <a:solidFill>
                  <a:srgbClr val="000000"/>
                </a:solidFill>
                <a:latin typeface="Segoe"/>
              </a:rPr>
              <a:t>OA 3.0 Tool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komunikuje się z dostawcą kluczy i żąda przesłania następnego wolnego klucza.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BE4F7C0F-B84D-4EC2-AEFE-EF0D8EAD915C}"/>
              </a:ext>
            </a:extLst>
          </p:cNvPr>
          <p:cNvSpPr/>
          <p:nvPr/>
        </p:nvSpPr>
        <p:spPr>
          <a:xfrm>
            <a:off x="6336977" y="4415773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B71F98F3-EEAA-4744-8FAE-7E6D2FA31BD5}"/>
              </a:ext>
            </a:extLst>
          </p:cNvPr>
          <p:cNvSpPr/>
          <p:nvPr/>
        </p:nvSpPr>
        <p:spPr>
          <a:xfrm>
            <a:off x="6343111" y="4737809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3FD384E3-0E3F-4B2E-AD4F-FCABBD37DDF5}"/>
              </a:ext>
            </a:extLst>
          </p:cNvPr>
          <p:cNvSpPr/>
          <p:nvPr/>
        </p:nvSpPr>
        <p:spPr>
          <a:xfrm>
            <a:off x="6336977" y="5054254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F998D6C-9E02-4CAC-8EBA-A5AB2E94E95F}"/>
              </a:ext>
            </a:extLst>
          </p:cNvPr>
          <p:cNvSpPr txBox="1"/>
          <p:nvPr/>
        </p:nvSpPr>
        <p:spPr>
          <a:xfrm>
            <a:off x="6576410" y="4415994"/>
            <a:ext cx="3657585" cy="1756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Klucz produktu jest pobierany z lokalnego magazynu i zapisywany w pliku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*.xml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F32AB3B5-8E79-4160-B611-625CA47906EB}"/>
              </a:ext>
            </a:extLst>
          </p:cNvPr>
          <p:cNvSpPr txBox="1"/>
          <p:nvPr/>
        </p:nvSpPr>
        <p:spPr>
          <a:xfrm>
            <a:off x="6576411" y="4713381"/>
            <a:ext cx="3657585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Skrypt odczytuje klucz produktu z pliku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*.xml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i instaluje go w urządzeniu poleceniem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  <a:r>
              <a:rPr lang="en-US" sz="720" dirty="0" err="1">
                <a:solidFill>
                  <a:srgbClr val="000000"/>
                </a:solidFill>
                <a:latin typeface="Segoe"/>
              </a:rPr>
              <a:t>slmgr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/</a:t>
            </a:r>
            <a:r>
              <a:rPr lang="en-US" sz="720" dirty="0" err="1">
                <a:solidFill>
                  <a:srgbClr val="000000"/>
                </a:solidFill>
                <a:latin typeface="Segoe"/>
              </a:rPr>
              <a:t>ipk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FFBF9C1C-7397-4832-A8E2-9C78F04D1931}"/>
              </a:ext>
            </a:extLst>
          </p:cNvPr>
          <p:cNvSpPr txBox="1"/>
          <p:nvPr/>
        </p:nvSpPr>
        <p:spPr>
          <a:xfrm>
            <a:off x="6576410" y="5029559"/>
            <a:ext cx="3657585" cy="61882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Skrypt wywołuje narzędzie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OA3Tool.exe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aby obliczyć identyfikator sprzętowy dla urządzenia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W następnej kolejności skrypt aktualizuje identyfikator sprzętowy, zapisując w nim identyfikator nowego klucza produktu i zapisuje plik na nośniku USB (CBR) w celu przesłania do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Microsoft.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 Po przesłaniu CBR włączona zostaje aktywacja dla zainstalowanego klucza.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4026974C-D6E0-4CA2-B987-F0C04967AE6E}"/>
              </a:ext>
            </a:extLst>
          </p:cNvPr>
          <p:cNvGrpSpPr/>
          <p:nvPr/>
        </p:nvGrpSpPr>
        <p:grpSpPr>
          <a:xfrm>
            <a:off x="4677251" y="1291352"/>
            <a:ext cx="1861313" cy="987361"/>
            <a:chOff x="10646569" y="1211886"/>
            <a:chExt cx="1612092" cy="1316482"/>
          </a:xfrm>
          <a:solidFill>
            <a:srgbClr val="000000">
              <a:lumMod val="50000"/>
            </a:srgbClr>
          </a:solidFill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9FBC0392-94DF-4713-AA03-9327FCF92C6C}"/>
                </a:ext>
              </a:extLst>
            </p:cNvPr>
            <p:cNvSpPr/>
            <p:nvPr/>
          </p:nvSpPr>
          <p:spPr>
            <a:xfrm>
              <a:off x="10646569" y="1211886"/>
              <a:ext cx="1612092" cy="1316482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19E9BD4-EA61-4D31-B422-7F8202344F93}"/>
                </a:ext>
              </a:extLst>
            </p:cNvPr>
            <p:cNvSpPr txBox="1"/>
            <p:nvPr/>
          </p:nvSpPr>
          <p:spPr>
            <a:xfrm>
              <a:off x="10676620" y="1339771"/>
              <a:ext cx="1503932" cy="381643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wrap="square" rtlCol="0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Dostawca kluczy</a:t>
              </a:r>
              <a:endParaRPr kumimoji="0" lang="en-US" sz="12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E4596679-99A7-4C31-9C9D-93943CC8A833}"/>
              </a:ext>
            </a:extLst>
          </p:cNvPr>
          <p:cNvGrpSpPr/>
          <p:nvPr/>
        </p:nvGrpSpPr>
        <p:grpSpPr>
          <a:xfrm>
            <a:off x="7221090" y="1273469"/>
            <a:ext cx="1615491" cy="987361"/>
            <a:chOff x="8863092" y="1171918"/>
            <a:chExt cx="2791012" cy="1316482"/>
          </a:xfrm>
          <a:solidFill>
            <a:srgbClr val="000000">
              <a:lumMod val="50000"/>
            </a:srgbClr>
          </a:solidFill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368F7594-E4B7-4A95-A2F0-451941DB1F23}"/>
                </a:ext>
              </a:extLst>
            </p:cNvPr>
            <p:cNvSpPr/>
            <p:nvPr/>
          </p:nvSpPr>
          <p:spPr>
            <a:xfrm>
              <a:off x="8863092" y="1171918"/>
              <a:ext cx="2791012" cy="1316482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9131A484-E89A-49E3-8814-A5A151BC06B2}"/>
                </a:ext>
              </a:extLst>
            </p:cNvPr>
            <p:cNvSpPr txBox="1"/>
            <p:nvPr/>
          </p:nvSpPr>
          <p:spPr>
            <a:xfrm>
              <a:off x="8921354" y="1300294"/>
              <a:ext cx="2693999" cy="566310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wrap="square" rtlCol="0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8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Baza kluczy produktów</a:t>
              </a:r>
              <a:endParaRPr kumimoji="0" lang="en-US" sz="108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A3A4F220-D958-4C87-B4DA-EBD28A35FAA2}"/>
              </a:ext>
            </a:extLst>
          </p:cNvPr>
          <p:cNvGrpSpPr/>
          <p:nvPr/>
        </p:nvGrpSpPr>
        <p:grpSpPr>
          <a:xfrm>
            <a:off x="4007181" y="2993016"/>
            <a:ext cx="4885992" cy="1133987"/>
            <a:chOff x="10644878" y="1236302"/>
            <a:chExt cx="1891018" cy="1193923"/>
          </a:xfrm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79B04D8-2DAC-4287-90BB-FDCC138374FB}"/>
                </a:ext>
              </a:extLst>
            </p:cNvPr>
            <p:cNvSpPr/>
            <p:nvPr/>
          </p:nvSpPr>
          <p:spPr>
            <a:xfrm>
              <a:off x="10644878" y="1236302"/>
              <a:ext cx="1891018" cy="1193923"/>
            </a:xfrm>
            <a:prstGeom prst="rect">
              <a:avLst/>
            </a:prstGeom>
            <a:gradFill rotWithShape="1">
              <a:gsLst>
                <a:gs pos="0">
                  <a:srgbClr val="00AEEF">
                    <a:shade val="51000"/>
                    <a:satMod val="130000"/>
                  </a:srgbClr>
                </a:gs>
                <a:gs pos="80000">
                  <a:srgbClr val="00AEEF">
                    <a:shade val="93000"/>
                    <a:satMod val="130000"/>
                  </a:srgbClr>
                </a:gs>
                <a:gs pos="100000">
                  <a:srgbClr val="00AE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00AEEF">
                  <a:shade val="25000"/>
                  <a:satMod val="150000"/>
                </a:srgbClr>
              </a:contourClr>
            </a:sp3d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9DA3E05F-F4B1-4453-B28E-92B064912DE3}"/>
                </a:ext>
              </a:extLst>
            </p:cNvPr>
            <p:cNvSpPr txBox="1"/>
            <p:nvPr/>
          </p:nvSpPr>
          <p:spPr>
            <a:xfrm>
              <a:off x="10951144" y="1492587"/>
              <a:ext cx="883994" cy="301361"/>
            </a:xfrm>
            <a:prstGeom prst="rect">
              <a:avLst/>
            </a:prstGeom>
            <a:gradFill rotWithShape="1">
              <a:gsLst>
                <a:gs pos="0">
                  <a:srgbClr val="00AEEF">
                    <a:shade val="51000"/>
                    <a:satMod val="130000"/>
                  </a:srgbClr>
                </a:gs>
                <a:gs pos="80000">
                  <a:srgbClr val="00AEEF">
                    <a:shade val="93000"/>
                    <a:satMod val="130000"/>
                  </a:srgbClr>
                </a:gs>
                <a:gs pos="100000">
                  <a:srgbClr val="00AE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00AEEF">
                  <a:shade val="25000"/>
                  <a:satMod val="150000"/>
                </a:srgbClr>
              </a:contourClr>
            </a:sp3d>
          </p:spPr>
          <p:txBody>
            <a:bodyPr wrap="square" rtlCol="0" anchor="b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OA3Tool.exe</a:t>
              </a:r>
            </a:p>
          </p:txBody>
        </p:sp>
      </p:grpSp>
      <p:sp>
        <p:nvSpPr>
          <p:cNvPr id="27" name="Down Arrow 37">
            <a:extLst>
              <a:ext uri="{FF2B5EF4-FFF2-40B4-BE49-F238E27FC236}">
                <a16:creationId xmlns:a16="http://schemas.microsoft.com/office/drawing/2014/main" id="{BB3E4853-B8DD-409A-B396-FD1691E1FB5E}"/>
              </a:ext>
            </a:extLst>
          </p:cNvPr>
          <p:cNvSpPr/>
          <p:nvPr/>
        </p:nvSpPr>
        <p:spPr>
          <a:xfrm>
            <a:off x="5208068" y="2255346"/>
            <a:ext cx="480060" cy="95410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D037105E-EFCD-4524-A97D-3E55050072AB}"/>
              </a:ext>
            </a:extLst>
          </p:cNvPr>
          <p:cNvSpPr txBox="1"/>
          <p:nvPr/>
        </p:nvSpPr>
        <p:spPr>
          <a:xfrm>
            <a:off x="2455140" y="3551765"/>
            <a:ext cx="1332062" cy="64652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pl-PL" sz="1260" b="0" dirty="0">
                <a:solidFill>
                  <a:srgbClr val="FFFFFF"/>
                </a:solidFill>
                <a:latin typeface="Segoe"/>
              </a:rPr>
              <a:t>Komputer przygotowywany przez TPR</a:t>
            </a:r>
            <a:endParaRPr lang="en-US" sz="1260" b="0" dirty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29" name="Down Arrow 44">
            <a:extLst>
              <a:ext uri="{FF2B5EF4-FFF2-40B4-BE49-F238E27FC236}">
                <a16:creationId xmlns:a16="http://schemas.microsoft.com/office/drawing/2014/main" id="{9C3F79D5-5485-40C8-9AED-7B8CE09733A5}"/>
              </a:ext>
            </a:extLst>
          </p:cNvPr>
          <p:cNvSpPr/>
          <p:nvPr/>
        </p:nvSpPr>
        <p:spPr>
          <a:xfrm rot="16200000">
            <a:off x="6614055" y="1728366"/>
            <a:ext cx="533262" cy="748250"/>
          </a:xfrm>
          <a:prstGeom prst="downArrow">
            <a:avLst/>
          </a:prstGeom>
          <a:solidFill>
            <a:srgbClr val="00AEE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Pobranie klucza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0" name="Down Arrow 47">
            <a:extLst>
              <a:ext uri="{FF2B5EF4-FFF2-40B4-BE49-F238E27FC236}">
                <a16:creationId xmlns:a16="http://schemas.microsoft.com/office/drawing/2014/main" id="{4BA69479-D65A-4017-985E-08072ED3EAFB}"/>
              </a:ext>
            </a:extLst>
          </p:cNvPr>
          <p:cNvSpPr/>
          <p:nvPr/>
        </p:nvSpPr>
        <p:spPr>
          <a:xfrm rot="10800000">
            <a:off x="5789483" y="2203776"/>
            <a:ext cx="540068" cy="865222"/>
          </a:xfrm>
          <a:prstGeom prst="downArrow">
            <a:avLst/>
          </a:prstGeom>
          <a:solidFill>
            <a:srgbClr val="F6AE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Identyfikator sprzętowy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1" name="Oval 36">
            <a:extLst>
              <a:ext uri="{FF2B5EF4-FFF2-40B4-BE49-F238E27FC236}">
                <a16:creationId xmlns:a16="http://schemas.microsoft.com/office/drawing/2014/main" id="{ED0F4B40-4C36-4FD4-8153-100B007EF944}"/>
              </a:ext>
            </a:extLst>
          </p:cNvPr>
          <p:cNvSpPr/>
          <p:nvPr/>
        </p:nvSpPr>
        <p:spPr>
          <a:xfrm>
            <a:off x="3787202" y="3224570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2</a:t>
            </a:r>
          </a:p>
        </p:txBody>
      </p:sp>
      <p:sp>
        <p:nvSpPr>
          <p:cNvPr id="32" name="Oval 37">
            <a:extLst>
              <a:ext uri="{FF2B5EF4-FFF2-40B4-BE49-F238E27FC236}">
                <a16:creationId xmlns:a16="http://schemas.microsoft.com/office/drawing/2014/main" id="{FD20A926-5387-4B1C-8A60-B41CDEB26720}"/>
              </a:ext>
            </a:extLst>
          </p:cNvPr>
          <p:cNvSpPr/>
          <p:nvPr/>
        </p:nvSpPr>
        <p:spPr>
          <a:xfrm>
            <a:off x="6310691" y="1844645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3</a:t>
            </a: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E05A8579-E4EF-4A09-97C2-0DC6406BF468}"/>
              </a:ext>
            </a:extLst>
          </p:cNvPr>
          <p:cNvSpPr/>
          <p:nvPr/>
        </p:nvSpPr>
        <p:spPr>
          <a:xfrm>
            <a:off x="7330597" y="1391278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34" name="Down Arrow 63">
            <a:extLst>
              <a:ext uri="{FF2B5EF4-FFF2-40B4-BE49-F238E27FC236}">
                <a16:creationId xmlns:a16="http://schemas.microsoft.com/office/drawing/2014/main" id="{9A10250C-4258-4F42-AA66-A48A2A414FBB}"/>
              </a:ext>
            </a:extLst>
          </p:cNvPr>
          <p:cNvSpPr/>
          <p:nvPr/>
        </p:nvSpPr>
        <p:spPr>
          <a:xfrm rot="16200000">
            <a:off x="7091765" y="3343911"/>
            <a:ext cx="533262" cy="86518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5" name="Oval 44">
            <a:extLst>
              <a:ext uri="{FF2B5EF4-FFF2-40B4-BE49-F238E27FC236}">
                <a16:creationId xmlns:a16="http://schemas.microsoft.com/office/drawing/2014/main" id="{50787D9A-38FA-43B4-BCFC-55328AB2D262}"/>
              </a:ext>
            </a:extLst>
          </p:cNvPr>
          <p:cNvSpPr/>
          <p:nvPr/>
        </p:nvSpPr>
        <p:spPr>
          <a:xfrm>
            <a:off x="4718327" y="3101008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3</a:t>
            </a:r>
          </a:p>
        </p:txBody>
      </p:sp>
      <p:sp>
        <p:nvSpPr>
          <p:cNvPr id="36" name="Down Arrow 70">
            <a:extLst>
              <a:ext uri="{FF2B5EF4-FFF2-40B4-BE49-F238E27FC236}">
                <a16:creationId xmlns:a16="http://schemas.microsoft.com/office/drawing/2014/main" id="{057CBB32-0E58-46CB-B39D-42042DFBCECA}"/>
              </a:ext>
            </a:extLst>
          </p:cNvPr>
          <p:cNvSpPr/>
          <p:nvPr/>
        </p:nvSpPr>
        <p:spPr>
          <a:xfrm rot="10800000">
            <a:off x="4628927" y="2194683"/>
            <a:ext cx="480060" cy="898883"/>
          </a:xfrm>
          <a:prstGeom prst="downArrow">
            <a:avLst/>
          </a:prstGeom>
          <a:solidFill>
            <a:srgbClr val="00AEE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Pobranie klucza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7" name="Oval 46">
            <a:extLst>
              <a:ext uri="{FF2B5EF4-FFF2-40B4-BE49-F238E27FC236}">
                <a16:creationId xmlns:a16="http://schemas.microsoft.com/office/drawing/2014/main" id="{B14A0CFC-046D-4584-A720-13207896DF83}"/>
              </a:ext>
            </a:extLst>
          </p:cNvPr>
          <p:cNvSpPr/>
          <p:nvPr/>
        </p:nvSpPr>
        <p:spPr>
          <a:xfrm>
            <a:off x="5347574" y="2037376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38" name="Oval 48">
            <a:extLst>
              <a:ext uri="{FF2B5EF4-FFF2-40B4-BE49-F238E27FC236}">
                <a16:creationId xmlns:a16="http://schemas.microsoft.com/office/drawing/2014/main" id="{CEFE0F72-F085-4DA2-AD01-D439E171C1D8}"/>
              </a:ext>
            </a:extLst>
          </p:cNvPr>
          <p:cNvSpPr/>
          <p:nvPr/>
        </p:nvSpPr>
        <p:spPr>
          <a:xfrm>
            <a:off x="5944823" y="301793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6</a:t>
            </a: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id="{3DA1312D-653B-4A68-A914-64466657CC78}"/>
              </a:ext>
            </a:extLst>
          </p:cNvPr>
          <p:cNvSpPr txBox="1"/>
          <p:nvPr/>
        </p:nvSpPr>
        <p:spPr>
          <a:xfrm>
            <a:off x="3723511" y="1591550"/>
            <a:ext cx="1011651" cy="74193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pl-PL" sz="1100" b="0" dirty="0">
                <a:solidFill>
                  <a:srgbClr val="FFFFFF"/>
                </a:solidFill>
                <a:latin typeface="Segoe"/>
              </a:rPr>
              <a:t>Aplikacja i baza danych MDOS Smart Client</a:t>
            </a:r>
            <a:endParaRPr lang="en-US" sz="1100" b="0" dirty="0">
              <a:solidFill>
                <a:srgbClr val="FFFFFF"/>
              </a:solidFill>
              <a:latin typeface="Segoe"/>
            </a:endParaRPr>
          </a:p>
        </p:txBody>
      </p:sp>
      <p:pic>
        <p:nvPicPr>
          <p:cNvPr id="40" name="Picture 52">
            <a:extLst>
              <a:ext uri="{FF2B5EF4-FFF2-40B4-BE49-F238E27FC236}">
                <a16:creationId xmlns:a16="http://schemas.microsoft.com/office/drawing/2014/main" id="{01D734F8-3ABD-4F33-B23A-4F9EA79FA6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829" y="1214647"/>
            <a:ext cx="379582" cy="379582"/>
          </a:xfrm>
          <a:prstGeom prst="rect">
            <a:avLst/>
          </a:prstGeom>
        </p:spPr>
      </p:pic>
      <p:sp>
        <p:nvSpPr>
          <p:cNvPr id="41" name="Oval 53">
            <a:extLst>
              <a:ext uri="{FF2B5EF4-FFF2-40B4-BE49-F238E27FC236}">
                <a16:creationId xmlns:a16="http://schemas.microsoft.com/office/drawing/2014/main" id="{381DAB37-88F7-4E58-B511-FC3D3D0D558A}"/>
              </a:ext>
            </a:extLst>
          </p:cNvPr>
          <p:cNvSpPr/>
          <p:nvPr/>
        </p:nvSpPr>
        <p:spPr>
          <a:xfrm>
            <a:off x="2233682" y="4393495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grpSp>
        <p:nvGrpSpPr>
          <p:cNvPr id="42" name="Group 54">
            <a:extLst>
              <a:ext uri="{FF2B5EF4-FFF2-40B4-BE49-F238E27FC236}">
                <a16:creationId xmlns:a16="http://schemas.microsoft.com/office/drawing/2014/main" id="{0C77097B-B41F-425C-AE67-F288FC25023F}"/>
              </a:ext>
            </a:extLst>
          </p:cNvPr>
          <p:cNvGrpSpPr/>
          <p:nvPr/>
        </p:nvGrpSpPr>
        <p:grpSpPr>
          <a:xfrm>
            <a:off x="2569082" y="1699292"/>
            <a:ext cx="1482290" cy="1606053"/>
            <a:chOff x="469902" y="1397514"/>
            <a:chExt cx="1646989" cy="1784503"/>
          </a:xfrm>
        </p:grpSpPr>
        <p:sp>
          <p:nvSpPr>
            <p:cNvPr id="43" name="Down Arrow 53">
              <a:extLst>
                <a:ext uri="{FF2B5EF4-FFF2-40B4-BE49-F238E27FC236}">
                  <a16:creationId xmlns:a16="http://schemas.microsoft.com/office/drawing/2014/main" id="{F292C689-7443-4CA3-B6D2-3198203D8895}"/>
                </a:ext>
              </a:extLst>
            </p:cNvPr>
            <p:cNvSpPr/>
            <p:nvPr/>
          </p:nvSpPr>
          <p:spPr>
            <a:xfrm rot="19084698">
              <a:off x="1583491" y="2183258"/>
              <a:ext cx="533400" cy="998759"/>
            </a:xfrm>
            <a:prstGeom prst="downArrow">
              <a:avLst/>
            </a:prstGeom>
            <a:solidFill>
              <a:srgbClr val="00AEEF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6350">
              <a:bevelT w="41275" h="19050" prst="angle"/>
              <a:contourClr>
                <a:srgbClr val="0071BC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1885428A-A8E2-4B3F-84B5-DF7A887FD2E5}"/>
                </a:ext>
              </a:extLst>
            </p:cNvPr>
            <p:cNvGrpSpPr/>
            <p:nvPr/>
          </p:nvGrpSpPr>
          <p:grpSpPr>
            <a:xfrm>
              <a:off x="469902" y="1397514"/>
              <a:ext cx="1180047" cy="1039075"/>
              <a:chOff x="821871" y="1310075"/>
              <a:chExt cx="1012371" cy="1246890"/>
            </a:xfrm>
          </p:grpSpPr>
          <p:sp>
            <p:nvSpPr>
              <p:cNvPr id="45" name="Vertical Scroll 50">
                <a:extLst>
                  <a:ext uri="{FF2B5EF4-FFF2-40B4-BE49-F238E27FC236}">
                    <a16:creationId xmlns:a16="http://schemas.microsoft.com/office/drawing/2014/main" id="{88AF98A3-FD1E-4154-B372-F4B969E8F73B}"/>
                  </a:ext>
                </a:extLst>
              </p:cNvPr>
              <p:cNvSpPr/>
              <p:nvPr/>
            </p:nvSpPr>
            <p:spPr bwMode="auto">
              <a:xfrm>
                <a:off x="821871" y="1310075"/>
                <a:ext cx="1012371" cy="1243895"/>
              </a:xfrm>
              <a:prstGeom prst="verticalScroll">
                <a:avLst/>
              </a:prstGeom>
              <a:gradFill rotWithShape="1">
                <a:gsLst>
                  <a:gs pos="0">
                    <a:srgbClr val="00AEEF">
                      <a:tint val="50000"/>
                      <a:satMod val="300000"/>
                    </a:srgbClr>
                  </a:gs>
                  <a:gs pos="35000">
                    <a:srgbClr val="00AEEF">
                      <a:tint val="37000"/>
                      <a:satMod val="300000"/>
                    </a:srgbClr>
                  </a:gs>
                  <a:gs pos="100000">
                    <a:srgbClr val="00AEEF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AEEF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82292" tIns="41146" rIns="82292" bIns="411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417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TextBox 58">
                <a:extLst>
                  <a:ext uri="{FF2B5EF4-FFF2-40B4-BE49-F238E27FC236}">
                    <a16:creationId xmlns:a16="http://schemas.microsoft.com/office/drawing/2014/main" id="{DFB18276-4125-432F-B93F-20C1AFA9E3BC}"/>
                  </a:ext>
                </a:extLst>
              </p:cNvPr>
              <p:cNvSpPr txBox="1"/>
              <p:nvPr/>
            </p:nvSpPr>
            <p:spPr>
              <a:xfrm>
                <a:off x="966149" y="1436659"/>
                <a:ext cx="760322" cy="1120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"/>
                  </a:rPr>
                  <a:t>OA3.CFG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81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"/>
                  </a:rPr>
                  <a:t>Przekazuje konfigurację i parametry instalacji klucza</a:t>
                </a:r>
                <a:endParaRPr kumimoji="0" lang="en-US" sz="81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</a:endParaRPr>
              </a:p>
            </p:txBody>
          </p:sp>
        </p:grpSp>
      </p:grpSp>
      <p:sp>
        <p:nvSpPr>
          <p:cNvPr id="47" name="Rectangle 7">
            <a:extLst>
              <a:ext uri="{FF2B5EF4-FFF2-40B4-BE49-F238E27FC236}">
                <a16:creationId xmlns:a16="http://schemas.microsoft.com/office/drawing/2014/main" id="{8839721D-BFCF-40EB-9782-DC95031C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452" y="726543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 sz="162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2109974C-F3BE-42F4-A4FD-D16FD04C6601}"/>
              </a:ext>
            </a:extLst>
          </p:cNvPr>
          <p:cNvSpPr txBox="1"/>
          <p:nvPr/>
        </p:nvSpPr>
        <p:spPr>
          <a:xfrm>
            <a:off x="2146170" y="1102014"/>
            <a:ext cx="16110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80" b="1" dirty="0">
                <a:solidFill>
                  <a:srgbClr val="000000"/>
                </a:solidFill>
                <a:latin typeface="Segoe"/>
              </a:rPr>
              <a:t>Proces instalacji kluczy produktów</a:t>
            </a:r>
            <a:endParaRPr lang="en-US" sz="1080" b="1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49" name="Oval 62">
            <a:extLst>
              <a:ext uri="{FF2B5EF4-FFF2-40B4-BE49-F238E27FC236}">
                <a16:creationId xmlns:a16="http://schemas.microsoft.com/office/drawing/2014/main" id="{41A34A7F-13DA-44D3-B6AB-9E8225B04FAC}"/>
              </a:ext>
            </a:extLst>
          </p:cNvPr>
          <p:cNvSpPr/>
          <p:nvPr/>
        </p:nvSpPr>
        <p:spPr>
          <a:xfrm>
            <a:off x="3016723" y="1553037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1</a:t>
            </a:r>
          </a:p>
        </p:txBody>
      </p:sp>
      <p:sp>
        <p:nvSpPr>
          <p:cNvPr id="50" name="Down Arrow 85">
            <a:extLst>
              <a:ext uri="{FF2B5EF4-FFF2-40B4-BE49-F238E27FC236}">
                <a16:creationId xmlns:a16="http://schemas.microsoft.com/office/drawing/2014/main" id="{42C6B90D-89BC-4E3C-8DAA-F0898976C519}"/>
              </a:ext>
            </a:extLst>
          </p:cNvPr>
          <p:cNvSpPr/>
          <p:nvPr/>
        </p:nvSpPr>
        <p:spPr>
          <a:xfrm rot="5400000">
            <a:off x="6602272" y="1183534"/>
            <a:ext cx="480060" cy="845663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51" name="Grafik 6" descr="cid:image002.jpg@01CEAFC7.EFDA58E0">
            <a:extLst>
              <a:ext uri="{FF2B5EF4-FFF2-40B4-BE49-F238E27FC236}">
                <a16:creationId xmlns:a16="http://schemas.microsoft.com/office/drawing/2014/main" id="{7C623BE5-B8CE-4D0C-9CE2-4FD3C06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1" b="98904" l="4050" r="94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892" y="2738966"/>
            <a:ext cx="1136571" cy="80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65">
            <a:extLst>
              <a:ext uri="{FF2B5EF4-FFF2-40B4-BE49-F238E27FC236}">
                <a16:creationId xmlns:a16="http://schemas.microsoft.com/office/drawing/2014/main" id="{7DD224C8-189E-4E12-BB6F-2C3C44CCB9BD}"/>
              </a:ext>
            </a:extLst>
          </p:cNvPr>
          <p:cNvSpPr txBox="1"/>
          <p:nvPr/>
        </p:nvSpPr>
        <p:spPr>
          <a:xfrm>
            <a:off x="4798508" y="3966871"/>
            <a:ext cx="2043794" cy="286232"/>
          </a:xfrm>
          <a:prstGeom prst="rect">
            <a:avLst/>
          </a:prstGeom>
          <a:gradFill rotWithShape="1">
            <a:gsLst>
              <a:gs pos="0">
                <a:srgbClr val="00AEEF">
                  <a:shade val="51000"/>
                  <a:satMod val="130000"/>
                </a:srgbClr>
              </a:gs>
              <a:gs pos="80000">
                <a:srgbClr val="00AEEF">
                  <a:shade val="93000"/>
                  <a:satMod val="130000"/>
                </a:srgbClr>
              </a:gs>
              <a:gs pos="100000">
                <a:srgbClr val="00AE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00AEEF">
                <a:shade val="25000"/>
                <a:satMod val="150000"/>
              </a:srgbClr>
            </a:contourClr>
          </a:sp3d>
        </p:spPr>
        <p:txBody>
          <a:bodyPr wrap="square" rtlCol="0" anchor="b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SLMGR.vbs</a:t>
            </a:r>
          </a:p>
        </p:txBody>
      </p:sp>
      <p:sp>
        <p:nvSpPr>
          <p:cNvPr id="53" name="Oval 49">
            <a:extLst>
              <a:ext uri="{FF2B5EF4-FFF2-40B4-BE49-F238E27FC236}">
                <a16:creationId xmlns:a16="http://schemas.microsoft.com/office/drawing/2014/main" id="{3FDFD1C5-7648-4AD1-A628-5512153F761C}"/>
              </a:ext>
            </a:extLst>
          </p:cNvPr>
          <p:cNvSpPr/>
          <p:nvPr/>
        </p:nvSpPr>
        <p:spPr>
          <a:xfrm>
            <a:off x="6776217" y="3613683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5</a:t>
            </a:r>
          </a:p>
        </p:txBody>
      </p:sp>
      <p:grpSp>
        <p:nvGrpSpPr>
          <p:cNvPr id="54" name="Group 66">
            <a:extLst>
              <a:ext uri="{FF2B5EF4-FFF2-40B4-BE49-F238E27FC236}">
                <a16:creationId xmlns:a16="http://schemas.microsoft.com/office/drawing/2014/main" id="{EDA04A5C-3440-4591-A681-49DC6DF83ED1}"/>
              </a:ext>
            </a:extLst>
          </p:cNvPr>
          <p:cNvGrpSpPr/>
          <p:nvPr/>
        </p:nvGrpSpPr>
        <p:grpSpPr>
          <a:xfrm>
            <a:off x="7787523" y="3093284"/>
            <a:ext cx="923074" cy="784094"/>
            <a:chOff x="7466096" y="445202"/>
            <a:chExt cx="704538" cy="704148"/>
          </a:xfrm>
        </p:grpSpPr>
        <p:sp>
          <p:nvSpPr>
            <p:cNvPr id="55" name="Oval 67">
              <a:extLst>
                <a:ext uri="{FF2B5EF4-FFF2-40B4-BE49-F238E27FC236}">
                  <a16:creationId xmlns:a16="http://schemas.microsoft.com/office/drawing/2014/main" id="{983B3971-BDFE-4843-B7B4-EDF6394AB0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6293" y="445202"/>
              <a:ext cx="704148" cy="704148"/>
            </a:xfrm>
            <a:prstGeom prst="ellipse">
              <a:avLst/>
            </a:prstGeom>
            <a:solidFill>
              <a:schemeClr val="tx1">
                <a:alpha val="79000"/>
              </a:schemeClr>
            </a:solidFill>
            <a:ln w="63500" cmpd="sng">
              <a:solidFill>
                <a:schemeClr val="accent3">
                  <a:alpha val="42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77" tIns="34289" rIns="68577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56" name="Group 68">
              <a:extLst>
                <a:ext uri="{FF2B5EF4-FFF2-40B4-BE49-F238E27FC236}">
                  <a16:creationId xmlns:a16="http://schemas.microsoft.com/office/drawing/2014/main" id="{974778E1-D818-42C9-B738-924E040B3432}"/>
                </a:ext>
              </a:extLst>
            </p:cNvPr>
            <p:cNvGrpSpPr/>
            <p:nvPr/>
          </p:nvGrpSpPr>
          <p:grpSpPr>
            <a:xfrm>
              <a:off x="7466096" y="547403"/>
              <a:ext cx="704538" cy="499747"/>
              <a:chOff x="7497214" y="533799"/>
              <a:chExt cx="704538" cy="499747"/>
            </a:xfrm>
          </p:grpSpPr>
          <p:pic>
            <p:nvPicPr>
              <p:cNvPr id="57" name="Picture 69" descr="MC900431632.PNG">
                <a:extLst>
                  <a:ext uri="{FF2B5EF4-FFF2-40B4-BE49-F238E27FC236}">
                    <a16:creationId xmlns:a16="http://schemas.microsoft.com/office/drawing/2014/main" id="{D1181B0D-231A-4307-B357-3E5487E719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90" b="15178"/>
              <a:stretch/>
            </p:blipFill>
            <p:spPr>
              <a:xfrm flipH="1">
                <a:off x="7497214" y="533799"/>
                <a:ext cx="704538" cy="49974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8" name="Picture 70" descr="C:\Users\v-mimcdo\Pictures\Windows_Media_Center_logo.png">
                <a:extLst>
                  <a:ext uri="{FF2B5EF4-FFF2-40B4-BE49-F238E27FC236}">
                    <a16:creationId xmlns:a16="http://schemas.microsoft.com/office/drawing/2014/main" id="{2CDC43BB-F347-4BBF-A284-8C92DFEDC3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9958" y="618572"/>
                <a:ext cx="363268" cy="363271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9" name="Down Arrow 47">
            <a:extLst>
              <a:ext uri="{FF2B5EF4-FFF2-40B4-BE49-F238E27FC236}">
                <a16:creationId xmlns:a16="http://schemas.microsoft.com/office/drawing/2014/main" id="{95E9DABA-0C95-4B83-A98C-4962C0BC6854}"/>
              </a:ext>
            </a:extLst>
          </p:cNvPr>
          <p:cNvSpPr/>
          <p:nvPr/>
        </p:nvSpPr>
        <p:spPr>
          <a:xfrm rot="16200000" flipV="1">
            <a:off x="7189127" y="2939700"/>
            <a:ext cx="540068" cy="807897"/>
          </a:xfrm>
          <a:prstGeom prst="downArrow">
            <a:avLst/>
          </a:prstGeom>
          <a:solidFill>
            <a:srgbClr val="F6AE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Identyfikator sprzętowy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0" name="TextBox 72">
            <a:extLst>
              <a:ext uri="{FF2B5EF4-FFF2-40B4-BE49-F238E27FC236}">
                <a16:creationId xmlns:a16="http://schemas.microsoft.com/office/drawing/2014/main" id="{8FC25EED-9D26-4467-BB8F-2D06CE43A25B}"/>
              </a:ext>
            </a:extLst>
          </p:cNvPr>
          <p:cNvSpPr txBox="1"/>
          <p:nvPr/>
        </p:nvSpPr>
        <p:spPr>
          <a:xfrm>
            <a:off x="4085099" y="3068999"/>
            <a:ext cx="79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 Xpress Script</a:t>
            </a:r>
          </a:p>
        </p:txBody>
      </p:sp>
      <p:sp>
        <p:nvSpPr>
          <p:cNvPr id="61" name="Oval 73">
            <a:extLst>
              <a:ext uri="{FF2B5EF4-FFF2-40B4-BE49-F238E27FC236}">
                <a16:creationId xmlns:a16="http://schemas.microsoft.com/office/drawing/2014/main" id="{273FF088-74BB-4B23-A288-BC14E5A425AA}"/>
              </a:ext>
            </a:extLst>
          </p:cNvPr>
          <p:cNvSpPr/>
          <p:nvPr/>
        </p:nvSpPr>
        <p:spPr>
          <a:xfrm>
            <a:off x="6991925" y="3076629"/>
            <a:ext cx="182880" cy="18467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42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2" grpId="0" animBg="1"/>
      <p:bldP spid="53" grpId="0" animBg="1"/>
      <p:bldP spid="59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A676-784F-49A5-899D-08B4C753AE88}"/>
              </a:ext>
            </a:extLst>
          </p:cNvPr>
          <p:cNvSpPr txBox="1">
            <a:spLocks/>
          </p:cNvSpPr>
          <p:nvPr/>
        </p:nvSpPr>
        <p:spPr>
          <a:xfrm>
            <a:off x="314727" y="65954"/>
            <a:ext cx="11652545" cy="570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0" cap="none" spc="-102" baseline="0">
                <a:ln w="3175">
                  <a:noFill/>
                </a:ln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914367"/>
            <a:r>
              <a:rPr lang="pl-PL" sz="4117" spc="-100" dirty="0">
                <a:solidFill>
                  <a:prstClr val="black"/>
                </a:solidFill>
              </a:rPr>
              <a:t>Krok po kroku</a:t>
            </a:r>
            <a:r>
              <a:rPr lang="en-US" sz="4117" spc="-100" dirty="0">
                <a:solidFill>
                  <a:prstClr val="black"/>
                </a:solidFill>
              </a:rPr>
              <a:t> – </a:t>
            </a:r>
            <a:r>
              <a:rPr lang="pl-PL" sz="4117" spc="-100" dirty="0">
                <a:solidFill>
                  <a:prstClr val="black"/>
                </a:solidFill>
              </a:rPr>
              <a:t>od instalacji klucza do raportu</a:t>
            </a:r>
            <a:r>
              <a:rPr lang="en-US" sz="4117" spc="-100" dirty="0">
                <a:solidFill>
                  <a:prstClr val="black"/>
                </a:solidFill>
              </a:rPr>
              <a:t> CBR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1305B-5024-4EF1-AB20-7067310BB875}"/>
              </a:ext>
            </a:extLst>
          </p:cNvPr>
          <p:cNvSpPr/>
          <p:nvPr/>
        </p:nvSpPr>
        <p:spPr>
          <a:xfrm>
            <a:off x="415324" y="745074"/>
            <a:ext cx="11552388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Zmodyfikować plik konfiguracyjny </a:t>
            </a:r>
            <a:r>
              <a:rPr lang="en-US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 informacjami </a:t>
            </a:r>
            <a:r>
              <a:rPr lang="en-US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MSFT S</a:t>
            </a:r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KU</a:t>
            </a:r>
            <a:r>
              <a:rPr lang="en-US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FD0D2D-FA2D-468C-8B51-8DF24B517285}"/>
              </a:ext>
            </a:extLst>
          </p:cNvPr>
          <p:cNvSpPr/>
          <p:nvPr/>
        </p:nvSpPr>
        <p:spPr>
          <a:xfrm>
            <a:off x="414878" y="1264657"/>
            <a:ext cx="11552391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Uruchomić wiersz poleceń (CMD)</a:t>
            </a:r>
            <a:endParaRPr lang="en-US" sz="1765" dirty="0">
              <a:solidFill>
                <a:prstClr val="white"/>
              </a:solidFill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5EE96F-570E-4E3C-B10F-2A42235FF239}"/>
              </a:ext>
            </a:extLst>
          </p:cNvPr>
          <p:cNvSpPr/>
          <p:nvPr/>
        </p:nvSpPr>
        <p:spPr>
          <a:xfrm>
            <a:off x="414881" y="1784241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Uruchomić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OA3tool.exe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aby pobrać kolejny klucz od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FFKI (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jeśli klucze są przechowywane na serwerze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A775BD-63D9-4F19-921F-CF3308CD5157}"/>
              </a:ext>
            </a:extLst>
          </p:cNvPr>
          <p:cNvSpPr/>
          <p:nvPr/>
        </p:nvSpPr>
        <p:spPr>
          <a:xfrm>
            <a:off x="414878" y="2287746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pobranego klucza produktu do tymczasowego folderu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EEC1BD-874B-4544-80D6-FCDCBA48F91A}"/>
              </a:ext>
            </a:extLst>
          </p:cNvPr>
          <p:cNvSpPr/>
          <p:nvPr/>
        </p:nvSpPr>
        <p:spPr>
          <a:xfrm>
            <a:off x="414879" y="2807581"/>
            <a:ext cx="11552393" cy="36394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Uruchomienie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Slmgr.vbs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aby zapisać nowy klucz do rejestru Windows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(tryb audytu lub użytkownika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228895-C4E4-442A-B67D-42FBB985BDCE}"/>
              </a:ext>
            </a:extLst>
          </p:cNvPr>
          <p:cNvSpPr/>
          <p:nvPr/>
        </p:nvSpPr>
        <p:spPr>
          <a:xfrm>
            <a:off x="414878" y="3336064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Sprawdzenie </a:t>
            </a:r>
            <a:r>
              <a:rPr lang="pl-PL" sz="1765" dirty="0" err="1">
                <a:solidFill>
                  <a:prstClr val="white"/>
                </a:solidFill>
                <a:latin typeface="Calibri" panose="020F0502020204030204"/>
              </a:rPr>
              <a:t>BIOSu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 czy jest zainstalowany inny klucz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(OA3tool.exe /validate)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4124B5-3EE0-4472-A9F1-C3D786FC7CC3}"/>
              </a:ext>
            </a:extLst>
          </p:cNvPr>
          <p:cNvSpPr/>
          <p:nvPr/>
        </p:nvSpPr>
        <p:spPr>
          <a:xfrm>
            <a:off x="414878" y="3870211"/>
            <a:ext cx="11552393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Uruchomienie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OA3tool.exe 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aby wygenerować identyfikator sprzętowy (Hardware </a:t>
            </a:r>
            <a:r>
              <a:rPr lang="pl-PL" sz="1765" dirty="0" err="1">
                <a:solidFill>
                  <a:prstClr val="white"/>
                </a:solidFill>
                <a:latin typeface="Calibri" panose="020F0502020204030204"/>
              </a:rPr>
              <a:t>Hash</a:t>
            </a:r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) oraz CBR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116E4F-BE66-4116-A6C3-6845D16ECDC2}"/>
              </a:ext>
            </a:extLst>
          </p:cNvPr>
          <p:cNvSpPr/>
          <p:nvPr/>
        </p:nvSpPr>
        <p:spPr>
          <a:xfrm>
            <a:off x="414879" y="4424680"/>
            <a:ext cx="11552385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CBR do tymczasowego folderu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2C8903-2E5A-43E5-AA04-071B1F28EB81}"/>
              </a:ext>
            </a:extLst>
          </p:cNvPr>
          <p:cNvSpPr/>
          <p:nvPr/>
        </p:nvSpPr>
        <p:spPr>
          <a:xfrm>
            <a:off x="415314" y="4986552"/>
            <a:ext cx="11551439" cy="36394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nowego klucza do raportu CBR i zastąpienie istniejącego klucza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D680CD-01A0-4BE0-B2AA-BADA5775BBC1}"/>
              </a:ext>
            </a:extLst>
          </p:cNvPr>
          <p:cNvSpPr/>
          <p:nvPr/>
        </p:nvSpPr>
        <p:spPr>
          <a:xfrm>
            <a:off x="414877" y="5536291"/>
            <a:ext cx="11551439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Zapisanie CBR do folderu docelowego (dla wysyłki do Microsoft)</a:t>
            </a:r>
            <a:endParaRPr lang="en-US" sz="176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2237A-CEE8-40CB-AE89-A3513B5502F7}"/>
              </a:ext>
            </a:extLst>
          </p:cNvPr>
          <p:cNvSpPr/>
          <p:nvPr/>
        </p:nvSpPr>
        <p:spPr>
          <a:xfrm>
            <a:off x="414877" y="6086029"/>
            <a:ext cx="11551439" cy="3620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765" dirty="0">
                <a:solidFill>
                  <a:prstClr val="white"/>
                </a:solidFill>
                <a:latin typeface="Calibri" panose="020F0502020204030204"/>
              </a:rPr>
              <a:t>Przesłanie raportu CBR do FFKI</a:t>
            </a:r>
            <a:r>
              <a:rPr lang="en-US" sz="1765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5B923B39-8D45-45F6-9954-84DB630B82ED}"/>
              </a:ext>
            </a:extLst>
          </p:cNvPr>
          <p:cNvSpPr/>
          <p:nvPr/>
        </p:nvSpPr>
        <p:spPr>
          <a:xfrm>
            <a:off x="5656903" y="1098532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5ED161E-7F9E-4F31-A9B8-856A49559E91}"/>
              </a:ext>
            </a:extLst>
          </p:cNvPr>
          <p:cNvSpPr/>
          <p:nvPr/>
        </p:nvSpPr>
        <p:spPr>
          <a:xfrm>
            <a:off x="5656903" y="1599305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7541F5E4-DCF8-4C40-BE81-7AED38301E8A}"/>
              </a:ext>
            </a:extLst>
          </p:cNvPr>
          <p:cNvSpPr/>
          <p:nvPr/>
        </p:nvSpPr>
        <p:spPr>
          <a:xfrm>
            <a:off x="5656903" y="2133095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14D8E76-7682-4C5B-AAE4-CD4922E9B1F4}"/>
              </a:ext>
            </a:extLst>
          </p:cNvPr>
          <p:cNvSpPr/>
          <p:nvPr/>
        </p:nvSpPr>
        <p:spPr>
          <a:xfrm>
            <a:off x="5646715" y="2611050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87915AD-7142-47AF-8F70-90E839B58B5C}"/>
              </a:ext>
            </a:extLst>
          </p:cNvPr>
          <p:cNvSpPr/>
          <p:nvPr/>
        </p:nvSpPr>
        <p:spPr>
          <a:xfrm>
            <a:off x="5646715" y="3150219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DE400912-C70E-4CD4-BBA5-A9FBE512429E}"/>
              </a:ext>
            </a:extLst>
          </p:cNvPr>
          <p:cNvSpPr/>
          <p:nvPr/>
        </p:nvSpPr>
        <p:spPr>
          <a:xfrm>
            <a:off x="5646715" y="3681428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5F90A84-7F31-404A-BC1F-25BDAA41AC4A}"/>
              </a:ext>
            </a:extLst>
          </p:cNvPr>
          <p:cNvSpPr/>
          <p:nvPr/>
        </p:nvSpPr>
        <p:spPr>
          <a:xfrm>
            <a:off x="5640313" y="4232284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4C1FC025-C005-486D-BD34-27F336E9A9C5}"/>
              </a:ext>
            </a:extLst>
          </p:cNvPr>
          <p:cNvSpPr/>
          <p:nvPr/>
        </p:nvSpPr>
        <p:spPr>
          <a:xfrm>
            <a:off x="5640313" y="4782446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265A39C0-E901-4CC9-9D82-40E1B7625479}"/>
              </a:ext>
            </a:extLst>
          </p:cNvPr>
          <p:cNvSpPr/>
          <p:nvPr/>
        </p:nvSpPr>
        <p:spPr>
          <a:xfrm>
            <a:off x="5640313" y="5331716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A157114-E2AA-4ABF-B678-AB7B9A97639B}"/>
              </a:ext>
            </a:extLst>
          </p:cNvPr>
          <p:cNvSpPr/>
          <p:nvPr/>
        </p:nvSpPr>
        <p:spPr>
          <a:xfrm>
            <a:off x="5630125" y="5894155"/>
            <a:ext cx="438433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C47978-9937-42C5-99EC-5D138CBBD438}"/>
              </a:ext>
            </a:extLst>
          </p:cNvPr>
          <p:cNvSpPr/>
          <p:nvPr/>
        </p:nvSpPr>
        <p:spPr>
          <a:xfrm>
            <a:off x="246411" y="702435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8A00890-9AE4-4B3D-BE4F-9FDB63B644B1}"/>
              </a:ext>
            </a:extLst>
          </p:cNvPr>
          <p:cNvSpPr/>
          <p:nvPr/>
        </p:nvSpPr>
        <p:spPr>
          <a:xfrm>
            <a:off x="246412" y="1238010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4C4D95-B0C0-4380-9363-9DEC031BF381}"/>
              </a:ext>
            </a:extLst>
          </p:cNvPr>
          <p:cNvSpPr/>
          <p:nvPr/>
        </p:nvSpPr>
        <p:spPr>
          <a:xfrm>
            <a:off x="239808" y="1781266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25C83AA-F0E2-4649-90BC-E6C4957003B8}"/>
              </a:ext>
            </a:extLst>
          </p:cNvPr>
          <p:cNvSpPr/>
          <p:nvPr/>
        </p:nvSpPr>
        <p:spPr>
          <a:xfrm>
            <a:off x="246411" y="2265171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BAA6BD-203B-4AC6-B88D-47A32E56816B}"/>
              </a:ext>
            </a:extLst>
          </p:cNvPr>
          <p:cNvSpPr/>
          <p:nvPr/>
        </p:nvSpPr>
        <p:spPr>
          <a:xfrm>
            <a:off x="224729" y="2775511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56535F0-31DB-4EED-8FC2-2E848928FDC1}"/>
              </a:ext>
            </a:extLst>
          </p:cNvPr>
          <p:cNvSpPr/>
          <p:nvPr/>
        </p:nvSpPr>
        <p:spPr>
          <a:xfrm>
            <a:off x="229137" y="3308833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1C9888A-6869-438D-B70E-0DD40CBA1E1C}"/>
              </a:ext>
            </a:extLst>
          </p:cNvPr>
          <p:cNvSpPr/>
          <p:nvPr/>
        </p:nvSpPr>
        <p:spPr>
          <a:xfrm>
            <a:off x="239807" y="3842155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6EE53-6B0B-492D-9480-2A7F3A461342}"/>
              </a:ext>
            </a:extLst>
          </p:cNvPr>
          <p:cNvSpPr/>
          <p:nvPr/>
        </p:nvSpPr>
        <p:spPr>
          <a:xfrm>
            <a:off x="263319" y="4389002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D02535-6C0C-4328-9BF4-2FCD6934E3F9}"/>
              </a:ext>
            </a:extLst>
          </p:cNvPr>
          <p:cNvSpPr/>
          <p:nvPr/>
        </p:nvSpPr>
        <p:spPr>
          <a:xfrm>
            <a:off x="263318" y="4969689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AF4B59D-E0B3-42F3-AAB5-2FE406A0D0E9}"/>
              </a:ext>
            </a:extLst>
          </p:cNvPr>
          <p:cNvSpPr/>
          <p:nvPr/>
        </p:nvSpPr>
        <p:spPr>
          <a:xfrm>
            <a:off x="263317" y="5504402"/>
            <a:ext cx="475354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49C4437-E968-4EB4-94E9-8588EF52BF04}"/>
              </a:ext>
            </a:extLst>
          </p:cNvPr>
          <p:cNvSpPr/>
          <p:nvPr/>
        </p:nvSpPr>
        <p:spPr>
          <a:xfrm>
            <a:off x="266897" y="6038218"/>
            <a:ext cx="475354" cy="430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913436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A676-784F-49A5-899D-08B4C753AE88}"/>
              </a:ext>
            </a:extLst>
          </p:cNvPr>
          <p:cNvSpPr txBox="1">
            <a:spLocks/>
          </p:cNvSpPr>
          <p:nvPr/>
        </p:nvSpPr>
        <p:spPr>
          <a:xfrm>
            <a:off x="314727" y="174811"/>
            <a:ext cx="11652545" cy="5702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0" cap="none" spc="-102" baseline="0">
                <a:ln w="3175">
                  <a:noFill/>
                </a:ln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914367"/>
            <a:r>
              <a:rPr lang="en-US" sz="4117" spc="-100">
                <a:solidFill>
                  <a:prstClr val="black"/>
                </a:solidFill>
              </a:rPr>
              <a:t>MAR Xpress Tool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1305B-5024-4EF1-AB20-7067310BB875}"/>
              </a:ext>
            </a:extLst>
          </p:cNvPr>
          <p:cNvSpPr/>
          <p:nvPr/>
        </p:nvSpPr>
        <p:spPr>
          <a:xfrm>
            <a:off x="611291" y="959739"/>
            <a:ext cx="5329868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Zmodyfikować plik konfiguracyjny 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z informacjami 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MSFT S</a:t>
            </a:r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KU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FD0D2D-FA2D-468C-8B51-8DF24B517285}"/>
              </a:ext>
            </a:extLst>
          </p:cNvPr>
          <p:cNvSpPr/>
          <p:nvPr/>
        </p:nvSpPr>
        <p:spPr>
          <a:xfrm>
            <a:off x="610846" y="1479322"/>
            <a:ext cx="5329869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Uruchomić wiersz poleceń (CMD)</a:t>
            </a:r>
            <a:endParaRPr lang="en-US" sz="1400" dirty="0">
              <a:solidFill>
                <a:prstClr val="white"/>
              </a:solidFill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5EE96F-570E-4E3C-B10F-2A42235FF239}"/>
              </a:ext>
            </a:extLst>
          </p:cNvPr>
          <p:cNvSpPr/>
          <p:nvPr/>
        </p:nvSpPr>
        <p:spPr>
          <a:xfrm>
            <a:off x="610849" y="1998906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Uruchomić</a:t>
            </a:r>
            <a:r>
              <a:rPr lang="en-US" sz="1400" dirty="0">
                <a:solidFill>
                  <a:prstClr val="white"/>
                </a:solidFill>
              </a:rPr>
              <a:t> OA3tool.exe </a:t>
            </a:r>
            <a:r>
              <a:rPr lang="pl-PL" sz="1400" dirty="0">
                <a:solidFill>
                  <a:prstClr val="white"/>
                </a:solidFill>
              </a:rPr>
              <a:t>aby pobrać kolejny klucz od</a:t>
            </a:r>
            <a:r>
              <a:rPr lang="en-US" sz="1400" dirty="0">
                <a:solidFill>
                  <a:prstClr val="white"/>
                </a:solidFill>
              </a:rPr>
              <a:t> FFKI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A775BD-63D9-4F19-921F-CF3308CD5157}"/>
              </a:ext>
            </a:extLst>
          </p:cNvPr>
          <p:cNvSpPr/>
          <p:nvPr/>
        </p:nvSpPr>
        <p:spPr>
          <a:xfrm>
            <a:off x="610846" y="2502411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Zapisanie pobranego klucza produktu do tymczasowego folderu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EEC1BD-874B-4544-80D6-FCDCBA48F91A}"/>
              </a:ext>
            </a:extLst>
          </p:cNvPr>
          <p:cNvSpPr/>
          <p:nvPr/>
        </p:nvSpPr>
        <p:spPr>
          <a:xfrm>
            <a:off x="610847" y="3022246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Uruchomienie</a:t>
            </a:r>
            <a:r>
              <a:rPr lang="en-US" sz="1400" dirty="0">
                <a:solidFill>
                  <a:prstClr val="white"/>
                </a:solidFill>
              </a:rPr>
              <a:t> Slmgr.vbs </a:t>
            </a:r>
            <a:r>
              <a:rPr lang="pl-PL" sz="1400" dirty="0">
                <a:solidFill>
                  <a:prstClr val="white"/>
                </a:solidFill>
              </a:rPr>
              <a:t>aby </a:t>
            </a:r>
            <a:r>
              <a:rPr lang="pl-PL" sz="1400" dirty="0" err="1">
                <a:solidFill>
                  <a:prstClr val="white"/>
                </a:solidFill>
              </a:rPr>
              <a:t>zapisac</a:t>
            </a:r>
            <a:r>
              <a:rPr lang="pl-PL" sz="1400" dirty="0">
                <a:solidFill>
                  <a:prstClr val="white"/>
                </a:solidFill>
              </a:rPr>
              <a:t> nowy klucz do rejestru Windows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228895-C4E4-442A-B67D-42FBB985BDCE}"/>
              </a:ext>
            </a:extLst>
          </p:cNvPr>
          <p:cNvSpPr/>
          <p:nvPr/>
        </p:nvSpPr>
        <p:spPr>
          <a:xfrm>
            <a:off x="610846" y="3550729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Sprawdzenie </a:t>
            </a:r>
            <a:r>
              <a:rPr lang="pl-PL" sz="1400" dirty="0" err="1">
                <a:solidFill>
                  <a:prstClr val="white"/>
                </a:solidFill>
              </a:rPr>
              <a:t>BIOSu</a:t>
            </a:r>
            <a:r>
              <a:rPr lang="pl-PL" sz="1400" dirty="0">
                <a:solidFill>
                  <a:prstClr val="white"/>
                </a:solidFill>
              </a:rPr>
              <a:t> czy jest zainstalowany inny klucz</a:t>
            </a: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4124B5-3EE0-4472-A9F1-C3D786FC7CC3}"/>
              </a:ext>
            </a:extLst>
          </p:cNvPr>
          <p:cNvSpPr/>
          <p:nvPr/>
        </p:nvSpPr>
        <p:spPr>
          <a:xfrm>
            <a:off x="610846" y="4084876"/>
            <a:ext cx="532987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Uruchomienie</a:t>
            </a:r>
            <a:r>
              <a:rPr lang="en-US" sz="1400" dirty="0">
                <a:solidFill>
                  <a:prstClr val="white"/>
                </a:solidFill>
              </a:rPr>
              <a:t> OA3tool.exe </a:t>
            </a:r>
            <a:r>
              <a:rPr lang="pl-PL" sz="1400" dirty="0">
                <a:solidFill>
                  <a:prstClr val="white"/>
                </a:solidFill>
              </a:rPr>
              <a:t>aby wygenerować Hardware </a:t>
            </a:r>
            <a:r>
              <a:rPr lang="pl-PL" sz="1400" dirty="0" err="1">
                <a:solidFill>
                  <a:prstClr val="white"/>
                </a:solidFill>
              </a:rPr>
              <a:t>Hash</a:t>
            </a:r>
            <a:r>
              <a:rPr lang="pl-PL" sz="1400" dirty="0">
                <a:solidFill>
                  <a:prstClr val="white"/>
                </a:solidFill>
              </a:rPr>
              <a:t> oraz CBR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116E4F-BE66-4116-A6C3-6845D16ECDC2}"/>
              </a:ext>
            </a:extLst>
          </p:cNvPr>
          <p:cNvSpPr/>
          <p:nvPr/>
        </p:nvSpPr>
        <p:spPr>
          <a:xfrm>
            <a:off x="610846" y="4639345"/>
            <a:ext cx="5329867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Zapisanie CBR do tymczasowego folderu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2C8903-2E5A-43E5-AA04-071B1F28EB81}"/>
              </a:ext>
            </a:extLst>
          </p:cNvPr>
          <p:cNvSpPr/>
          <p:nvPr/>
        </p:nvSpPr>
        <p:spPr>
          <a:xfrm>
            <a:off x="611283" y="5201217"/>
            <a:ext cx="5329430" cy="2769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200" dirty="0">
                <a:solidFill>
                  <a:prstClr val="white"/>
                </a:solidFill>
              </a:rPr>
              <a:t>Zapisanie nowego klucza do raportu CBR i zastąpienie istniejącego klucza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D680CD-01A0-4BE0-B2AA-BADA5775BBC1}"/>
              </a:ext>
            </a:extLst>
          </p:cNvPr>
          <p:cNvSpPr/>
          <p:nvPr/>
        </p:nvSpPr>
        <p:spPr>
          <a:xfrm>
            <a:off x="610846" y="5750956"/>
            <a:ext cx="532943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Zapisanie CBR do folderu docelowego (dla wysyłki do Microsoft)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2237A-CEE8-40CB-AE89-A3513B5502F7}"/>
              </a:ext>
            </a:extLst>
          </p:cNvPr>
          <p:cNvSpPr/>
          <p:nvPr/>
        </p:nvSpPr>
        <p:spPr>
          <a:xfrm>
            <a:off x="610846" y="6300694"/>
            <a:ext cx="5329430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914367"/>
            <a:r>
              <a:rPr lang="pl-PL" sz="1400" dirty="0">
                <a:solidFill>
                  <a:prstClr val="white"/>
                </a:solidFill>
              </a:rPr>
              <a:t>Przesłanie raportu CBR do FFKI</a:t>
            </a:r>
            <a:r>
              <a:rPr lang="en-US" sz="14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5B923B39-8D45-45F6-9954-84DB630B82ED}"/>
              </a:ext>
            </a:extLst>
          </p:cNvPr>
          <p:cNvSpPr/>
          <p:nvPr/>
        </p:nvSpPr>
        <p:spPr>
          <a:xfrm>
            <a:off x="3038649" y="1313197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5ED161E-7F9E-4F31-A9B8-856A49559E91}"/>
              </a:ext>
            </a:extLst>
          </p:cNvPr>
          <p:cNvSpPr/>
          <p:nvPr/>
        </p:nvSpPr>
        <p:spPr>
          <a:xfrm>
            <a:off x="3038649" y="1813970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7541F5E4-DCF8-4C40-BE81-7AED38301E8A}"/>
              </a:ext>
            </a:extLst>
          </p:cNvPr>
          <p:cNvSpPr/>
          <p:nvPr/>
        </p:nvSpPr>
        <p:spPr>
          <a:xfrm>
            <a:off x="3038649" y="2347760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14D8E76-7682-4C5B-AAE4-CD4922E9B1F4}"/>
              </a:ext>
            </a:extLst>
          </p:cNvPr>
          <p:cNvSpPr/>
          <p:nvPr/>
        </p:nvSpPr>
        <p:spPr>
          <a:xfrm>
            <a:off x="3028461" y="2825715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87915AD-7142-47AF-8F70-90E839B58B5C}"/>
              </a:ext>
            </a:extLst>
          </p:cNvPr>
          <p:cNvSpPr/>
          <p:nvPr/>
        </p:nvSpPr>
        <p:spPr>
          <a:xfrm>
            <a:off x="3028461" y="3364884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DE400912-C70E-4CD4-BBA5-A9FBE512429E}"/>
              </a:ext>
            </a:extLst>
          </p:cNvPr>
          <p:cNvSpPr/>
          <p:nvPr/>
        </p:nvSpPr>
        <p:spPr>
          <a:xfrm>
            <a:off x="3028461" y="3896093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5F90A84-7F31-404A-BC1F-25BDAA41AC4A}"/>
              </a:ext>
            </a:extLst>
          </p:cNvPr>
          <p:cNvSpPr/>
          <p:nvPr/>
        </p:nvSpPr>
        <p:spPr>
          <a:xfrm>
            <a:off x="3022059" y="4446949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4C1FC025-C005-486D-BD34-27F336E9A9C5}"/>
              </a:ext>
            </a:extLst>
          </p:cNvPr>
          <p:cNvSpPr/>
          <p:nvPr/>
        </p:nvSpPr>
        <p:spPr>
          <a:xfrm>
            <a:off x="3022059" y="4997111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265A39C0-E901-4CC9-9D82-40E1B7625479}"/>
              </a:ext>
            </a:extLst>
          </p:cNvPr>
          <p:cNvSpPr/>
          <p:nvPr/>
        </p:nvSpPr>
        <p:spPr>
          <a:xfrm>
            <a:off x="3022059" y="5546381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A157114-E2AA-4ABF-B678-AB7B9A97639B}"/>
              </a:ext>
            </a:extLst>
          </p:cNvPr>
          <p:cNvSpPr/>
          <p:nvPr/>
        </p:nvSpPr>
        <p:spPr>
          <a:xfrm>
            <a:off x="3011871" y="6108820"/>
            <a:ext cx="202278" cy="196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C0F0599-DAF3-4264-A353-71EE4C418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03" y="2288394"/>
            <a:ext cx="3906874" cy="3209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6B9FEB0-2FE4-49AD-A352-154CA60C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69941" y="3176324"/>
            <a:ext cx="2254715" cy="1639953"/>
          </a:xfrm>
          <a:prstGeom prst="rect">
            <a:avLst/>
          </a:prstGeom>
        </p:spPr>
      </p:pic>
      <p:sp>
        <p:nvSpPr>
          <p:cNvPr id="51" name="Arrow: Right 50">
            <a:extLst>
              <a:ext uri="{FF2B5EF4-FFF2-40B4-BE49-F238E27FC236}">
                <a16:creationId xmlns:a16="http://schemas.microsoft.com/office/drawing/2014/main" id="{DA947C80-AD82-4467-AB69-206CEF5C77E4}"/>
              </a:ext>
            </a:extLst>
          </p:cNvPr>
          <p:cNvSpPr/>
          <p:nvPr/>
        </p:nvSpPr>
        <p:spPr>
          <a:xfrm>
            <a:off x="6095999" y="3436970"/>
            <a:ext cx="1111066" cy="1056618"/>
          </a:xfrm>
          <a:prstGeom prst="rightArrow">
            <a:avLst/>
          </a:prstGeom>
          <a:solidFill>
            <a:srgbClr val="535353"/>
          </a:solidFill>
          <a:ln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176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C47978-9937-42C5-99EC-5D138CBBD438}"/>
              </a:ext>
            </a:extLst>
          </p:cNvPr>
          <p:cNvSpPr/>
          <p:nvPr/>
        </p:nvSpPr>
        <p:spPr>
          <a:xfrm>
            <a:off x="229312" y="917100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8A00890-9AE4-4B3D-BE4F-9FDB63B644B1}"/>
              </a:ext>
            </a:extLst>
          </p:cNvPr>
          <p:cNvSpPr/>
          <p:nvPr/>
        </p:nvSpPr>
        <p:spPr>
          <a:xfrm>
            <a:off x="229313" y="1452675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4C4D95-B0C0-4380-9363-9DEC031BF381}"/>
              </a:ext>
            </a:extLst>
          </p:cNvPr>
          <p:cNvSpPr/>
          <p:nvPr/>
        </p:nvSpPr>
        <p:spPr>
          <a:xfrm>
            <a:off x="222709" y="1995931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25C83AA-F0E2-4649-90BC-E6C4957003B8}"/>
              </a:ext>
            </a:extLst>
          </p:cNvPr>
          <p:cNvSpPr/>
          <p:nvPr/>
        </p:nvSpPr>
        <p:spPr>
          <a:xfrm>
            <a:off x="229312" y="2479836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8BAA6BD-203B-4AC6-B88D-47A32E56816B}"/>
              </a:ext>
            </a:extLst>
          </p:cNvPr>
          <p:cNvSpPr/>
          <p:nvPr/>
        </p:nvSpPr>
        <p:spPr>
          <a:xfrm>
            <a:off x="207630" y="2990176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56535F0-31DB-4EED-8FC2-2E848928FDC1}"/>
              </a:ext>
            </a:extLst>
          </p:cNvPr>
          <p:cNvSpPr/>
          <p:nvPr/>
        </p:nvSpPr>
        <p:spPr>
          <a:xfrm>
            <a:off x="212038" y="3523498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1C9888A-6869-438D-B70E-0DD40CBA1E1C}"/>
              </a:ext>
            </a:extLst>
          </p:cNvPr>
          <p:cNvSpPr/>
          <p:nvPr/>
        </p:nvSpPr>
        <p:spPr>
          <a:xfrm>
            <a:off x="222708" y="4056820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6EE53-6B0B-492D-9480-2A7F3A461342}"/>
              </a:ext>
            </a:extLst>
          </p:cNvPr>
          <p:cNvSpPr/>
          <p:nvPr/>
        </p:nvSpPr>
        <p:spPr>
          <a:xfrm>
            <a:off x="246220" y="4603667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D02535-6C0C-4328-9BF4-2FCD6934E3F9}"/>
              </a:ext>
            </a:extLst>
          </p:cNvPr>
          <p:cNvSpPr/>
          <p:nvPr/>
        </p:nvSpPr>
        <p:spPr>
          <a:xfrm>
            <a:off x="246219" y="5184354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765">
                <a:solidFill>
                  <a:prstClr val="white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AF4B59D-E0B3-42F3-AAB5-2FE406A0D0E9}"/>
              </a:ext>
            </a:extLst>
          </p:cNvPr>
          <p:cNvSpPr/>
          <p:nvPr/>
        </p:nvSpPr>
        <p:spPr>
          <a:xfrm>
            <a:off x="246218" y="5719067"/>
            <a:ext cx="481020" cy="409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49C4437-E968-4EB4-94E9-8588EF52BF04}"/>
              </a:ext>
            </a:extLst>
          </p:cNvPr>
          <p:cNvSpPr/>
          <p:nvPr/>
        </p:nvSpPr>
        <p:spPr>
          <a:xfrm>
            <a:off x="249798" y="6252883"/>
            <a:ext cx="481020" cy="430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r>
              <a:rPr lang="en-US" sz="1176">
                <a:solidFill>
                  <a:prstClr val="white"/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C33ED-5CFD-4B89-BEBA-0834C187F696}"/>
              </a:ext>
            </a:extLst>
          </p:cNvPr>
          <p:cNvSpPr/>
          <p:nvPr/>
        </p:nvSpPr>
        <p:spPr>
          <a:xfrm>
            <a:off x="142042" y="1910369"/>
            <a:ext cx="5953957" cy="432209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8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BD0356-7B81-44ED-96F6-D5E8D6ACF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936" y="758757"/>
            <a:ext cx="7782128" cy="53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540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D153620-C382-4596-B0B0-92CC68A37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3" y="0"/>
            <a:ext cx="10967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56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57E1AAF-4836-4F96-8627-6077350B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99" y="2427049"/>
            <a:ext cx="1556426" cy="200389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33AD946-5127-4FC9-A855-3BCBC300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65" y="1785024"/>
            <a:ext cx="3696511" cy="32879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5B7BE2C-EDE8-4993-A0DE-E442B6D7331C}"/>
              </a:ext>
            </a:extLst>
          </p:cNvPr>
          <p:cNvSpPr txBox="1"/>
          <p:nvPr/>
        </p:nvSpPr>
        <p:spPr>
          <a:xfrm>
            <a:off x="401053" y="513347"/>
            <a:ext cx="504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MARXpress</a:t>
            </a:r>
            <a:r>
              <a:rPr lang="pl-PL" dirty="0"/>
              <a:t> </a:t>
            </a:r>
            <a:r>
              <a:rPr lang="pl-PL" dirty="0" err="1"/>
              <a:t>Tool</a:t>
            </a:r>
            <a:r>
              <a:rPr lang="pl-PL" dirty="0"/>
              <a:t> – struktura i konfiguracja programu</a:t>
            </a:r>
          </a:p>
        </p:txBody>
      </p:sp>
    </p:spTree>
    <p:extLst>
      <p:ext uri="{BB962C8B-B14F-4D97-AF65-F5344CB8AC3E}">
        <p14:creationId xmlns:p14="http://schemas.microsoft.com/office/powerpoint/2010/main" val="24856160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E3D056-953E-41B0-B21A-95ECC558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77" y="88231"/>
            <a:ext cx="7832246" cy="6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082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908</Words>
  <Application>Microsoft Office PowerPoint</Application>
  <PresentationFormat>Panoramiczny</PresentationFormat>
  <Paragraphs>133</Paragraphs>
  <Slides>18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新細明體</vt:lpstr>
      <vt:lpstr>Arial</vt:lpstr>
      <vt:lpstr>Calibri</vt:lpstr>
      <vt:lpstr>Calibri Light</vt:lpstr>
      <vt:lpstr>Segoe</vt:lpstr>
      <vt:lpstr>Segoe UI</vt:lpstr>
      <vt:lpstr>Segoe UI Light</vt:lpstr>
      <vt:lpstr>Segoe UI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Laskowski</dc:creator>
  <cp:lastModifiedBy>Tomasz Laskowski</cp:lastModifiedBy>
  <cp:revision>41</cp:revision>
  <dcterms:created xsi:type="dcterms:W3CDTF">2021-07-07T10:06:10Z</dcterms:created>
  <dcterms:modified xsi:type="dcterms:W3CDTF">2021-08-02T16:50:38Z</dcterms:modified>
</cp:coreProperties>
</file>