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843" r:id="rId2"/>
    <p:sldId id="1802" r:id="rId3"/>
    <p:sldId id="1670" r:id="rId4"/>
    <p:sldId id="9258" r:id="rId5"/>
    <p:sldId id="1231" r:id="rId6"/>
    <p:sldId id="9259" r:id="rId7"/>
    <p:sldId id="9260" r:id="rId8"/>
    <p:sldId id="2279" r:id="rId9"/>
    <p:sldId id="9255" r:id="rId10"/>
    <p:sldId id="2254" r:id="rId11"/>
    <p:sldId id="258" r:id="rId12"/>
    <p:sldId id="1637" r:id="rId13"/>
    <p:sldId id="9244" r:id="rId14"/>
    <p:sldId id="9248" r:id="rId15"/>
    <p:sldId id="1907" r:id="rId16"/>
    <p:sldId id="2264" r:id="rId17"/>
    <p:sldId id="1209" r:id="rId18"/>
    <p:sldId id="9245" r:id="rId19"/>
    <p:sldId id="1586" r:id="rId20"/>
    <p:sldId id="925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BEEA837-AE8D-483A-AB9D-E0679F47EC89}">
          <p14:sldIdLst>
            <p14:sldId id="1843"/>
            <p14:sldId id="1802"/>
            <p14:sldId id="1670"/>
            <p14:sldId id="9258"/>
            <p14:sldId id="1231"/>
            <p14:sldId id="9259"/>
            <p14:sldId id="9260"/>
          </p14:sldIdLst>
        </p14:section>
        <p14:section name="Proces OA 3.0" id="{656D5F14-3897-414D-AC9E-0DA14A969A35}">
          <p14:sldIdLst>
            <p14:sldId id="2279"/>
            <p14:sldId id="9255"/>
            <p14:sldId id="2254"/>
            <p14:sldId id="258"/>
            <p14:sldId id="1637"/>
            <p14:sldId id="9244"/>
            <p14:sldId id="9248"/>
          </p14:sldIdLst>
        </p14:section>
        <p14:section name="Raportowanie" id="{582F5C29-0187-4F53-BF9C-047A832A9E3A}">
          <p14:sldIdLst>
            <p14:sldId id="1907"/>
            <p14:sldId id="2264"/>
            <p14:sldId id="1209"/>
          </p14:sldIdLst>
        </p14:section>
        <p14:section name="Etykiety GMRL" id="{FB388FA5-B465-456A-97F9-E9A2D8AB0C32}">
          <p14:sldIdLst>
            <p14:sldId id="9245"/>
          </p14:sldIdLst>
        </p14:section>
        <p14:section name="Testowanie" id="{96969C77-568B-4C9E-8B06-96FED5D13CAA}">
          <p14:sldIdLst>
            <p14:sldId id="1586"/>
          </p14:sldIdLst>
        </p14:section>
        <p14:section name="Plan wdrożenia" id="{49823A2B-C1EA-4676-9A4C-FF68AB405DB8}">
          <p14:sldIdLst>
            <p14:sldId id="9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4BB8-3CB6-4E64-9AD9-3676B5AD9253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C259-3B05-441E-813B-D8DDBA41CA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65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9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0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7A7F7-BB1E-479D-AFAA-B52F4D0C99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64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7E61D-F01E-43A8-B589-769B5D9FEF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065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7E61D-F01E-43A8-B589-769B5D9FEF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6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GMRL specifically created for </a:t>
            </a:r>
            <a:r>
              <a:rPr lang="en-US" err="1"/>
              <a:t>Refubished</a:t>
            </a:r>
            <a:r>
              <a:rPr lang="en-US"/>
              <a:t>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BB0C-C18B-4F2B-8B6E-7B7509C83A1A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556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WinHEC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12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WinHEC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66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2069C-62FE-244A-A0CF-0A155077DD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7A7F7-BB1E-479D-AFAA-B52F4D0C99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51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6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WinHEC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77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WinHEC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0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54758-4700-4E7E-919E-E11B9F51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2A3B81-2E7D-4A93-B5A8-52B1A1BC4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245ACB-7CD2-4812-B450-77396A5E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D4E4D2-76A2-4E73-B39D-701E8130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422DE-DB50-4212-A008-49D8F245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11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90D69-D542-4D7D-9188-8E7A687F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BB9667-D1D1-4887-9E44-F4A20CF33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3AEC22-3CA3-4B07-B845-C8626A0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299B80-C464-4BE5-81FB-F589BB4B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268D4B-E4F3-4BDA-9764-0AB1DFE2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04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7A854A-0295-4536-A681-434F82650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7F33D1-C5AA-4C94-B931-975E15144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811F05-CEC5-4DF2-A3AD-0892B12F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3A4CA-49B6-42E4-B4AA-D0EF0AE3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AC3896-F9B7-43A9-8172-5C5136A7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29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9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536580"/>
            <a:ext cx="4572000" cy="997196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240" spc="-46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276999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14D09-D2A9-408A-A95C-0F5E492A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8385" y="0"/>
            <a:ext cx="528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4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69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8"/>
            <a:ext cx="11018520" cy="14514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8738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418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4" y="1143001"/>
            <a:ext cx="10972801" cy="1935472"/>
          </a:xfrm>
        </p:spPr>
        <p:txBody>
          <a:bodyPr/>
          <a:lstStyle>
            <a:lvl1pPr>
              <a:buClr>
                <a:srgbClr val="0090C6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Clr>
                <a:srgbClr val="0090C6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90C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90C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90C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0C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241028" y="6390217"/>
            <a:ext cx="341376" cy="256032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marL="0" algn="ctr" defTabSz="914246" rtl="0" eaLnBrk="1" latinLnBrk="0" hangingPunct="1">
              <a:defRPr lang="en-US" sz="1000" kern="1200" smtClean="0">
                <a:solidFill>
                  <a:schemeClr val="bg1">
                    <a:lumMod val="50000"/>
                  </a:schemeClr>
                </a:solidFill>
                <a:latin typeface="Segoe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36EEDF73-CE04-42FD-9688-0DE29175370F}" type="slidenum">
              <a:rPr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153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667059"/>
          </a:xfrm>
        </p:spPr>
        <p:txBody>
          <a:bodyPr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08010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6604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C18D0D-ECDD-49B1-9337-538D67E3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980F3A-0D21-421D-BE1B-A5A1568C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500223-18AB-4330-91B1-5864D52F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AA1166-3C1D-4137-953B-C6DFCCEA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F9EFFC-FD05-4CDE-87A6-010BD385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85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F55F1-30FB-4892-B88F-8E6CB1D8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6EE17-A03E-41E6-A090-167BF851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2C9206-B1C7-48CA-8238-46D88C6D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22925A-9C2E-459B-8B64-40F0B6C6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89D638-0995-4A05-96BB-EBA024B4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12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DD303-2A82-4E21-96B2-C371E683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32A8A-7697-42C2-9595-173CB54F6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A1B8D2-9038-44D3-AE92-3AE1A3AFC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A5E0AD-4137-43E9-9DE5-3FAB94F5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B44D3C-5F43-42DC-B0A6-41EFD2CC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33ADE1-3029-4D89-ADB8-92191E5B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60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87AF5-3360-412E-98DC-FA57548A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E46905-3893-4217-949D-1B0D75289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5A9826-4E8E-47DD-A964-F4680589A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1F004A-7D4B-4049-A587-919071EB5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A8419E-2ED0-4474-A038-003E91863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16D778-4B6B-4F2C-B2E6-1A18264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AE075B-6D25-4791-9CC9-7BF215B7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9BCE185-9885-430E-BF71-35C1926F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9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53E4F-10A7-4B27-BCE5-BC6AF46F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79A2236-774A-4262-BB03-45022CF6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FE028FF-AD92-4A65-9063-7042F62C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8FD83A4-8882-4802-B723-5942B09D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19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C4F99F8-E57B-4183-9EE2-ACC1F073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35695F-63CE-4E3F-A14D-A9A1DFAF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5F7987-BB3D-4617-96F4-4E9119DB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56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CD5E7-BCDB-4242-937F-807C1B94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4FA96-373E-4393-94BD-F27E6044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69B5B4-263B-4C91-ABE1-F8621C439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DCDF83-124E-4784-943C-D7BE8327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CDDA39-6C09-4CD2-8CE7-1B3A77AF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B6448B-2A65-4D5B-99BA-14141C12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53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3E3F9A-326F-4944-829C-8824C7D4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70C40E4-0C9E-4372-AEB5-50B47D2C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EFDEF3-348D-4E26-A5CA-E1AD303E4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083AD3-A661-480C-BA25-4136841D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3332ED-93AE-4861-B60A-0599803F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ECEB82-2E6F-4F93-A4DC-656C2F2C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3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E5A5E8F-C016-449C-A3EC-432EB623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EC2123-91F2-4B3B-AD82-ACF4D911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760284-E185-492F-9D24-0B96E34DA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E07F-819D-4458-8ABA-273598A2777D}" type="datetimeFigureOut">
              <a:rPr lang="pl-PL" smtClean="0"/>
              <a:t>2021-07-07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C6EACE-6A4C-4D87-AE02-E2121029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32B8A6-B1D8-4447-A00C-7F0C4B32E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EF19-B5D7-4438-965D-A55085293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12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dosusermanual.azurewebsites.net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commons.wikimedia.org/wiki/File:Pointing_hand_cursor_vector.svg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s://1drv.ms/u/s!AiHUoJwlOd4AncVJZ_sZF09wu6q5lQ?e=fQQMu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EAF0EFC-41DF-4D9E-9194-C4A2582E10C0}"/>
              </a:ext>
            </a:extLst>
          </p:cNvPr>
          <p:cNvSpPr txBox="1">
            <a:spLocks/>
          </p:cNvSpPr>
          <p:nvPr/>
        </p:nvSpPr>
        <p:spPr>
          <a:xfrm>
            <a:off x="584200" y="2439319"/>
            <a:ext cx="4572000" cy="748943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noAutofit/>
          </a:bodyPr>
          <a:lstStyle>
            <a:lvl1pPr algn="l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-38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defTabSz="839321">
              <a:spcAft>
                <a:spcPts val="588"/>
              </a:spcAft>
            </a:pPr>
            <a:r>
              <a:rPr lang="pl-PL" sz="2000" spc="-46" dirty="0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Licencje elektroniczne dla komputerów zregenerowanych – wprowadzenie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1D1EE33-B249-4840-8E6C-995B5A03C5ED}"/>
              </a:ext>
            </a:extLst>
          </p:cNvPr>
          <p:cNvSpPr txBox="1"/>
          <p:nvPr/>
        </p:nvSpPr>
        <p:spPr>
          <a:xfrm>
            <a:off x="80920" y="6149947"/>
            <a:ext cx="3631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Prowadzący: Tomasz Laskowski</a:t>
            </a:r>
            <a:br>
              <a:rPr lang="pl-PL" dirty="0"/>
            </a:br>
            <a:r>
              <a:rPr lang="pl-PL" dirty="0"/>
              <a:t>e-mail: tom@KomputeryMarkowe.pl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37F2CF0-0CF5-406E-8B02-6C0B94D0E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35" y="6259549"/>
            <a:ext cx="1067813" cy="4271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5C28F01-66B6-4035-84A5-F8605AD7B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6259548"/>
            <a:ext cx="666732" cy="4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0" y="361271"/>
            <a:ext cx="11655840" cy="899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0C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MDOS Smart Client </a:t>
            </a:r>
            <a:r>
              <a:rPr lang="pl-PL" dirty="0">
                <a:solidFill>
                  <a:srgbClr val="0090C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wymagania systemowe</a:t>
            </a:r>
            <a:endParaRPr lang="en-US" dirty="0">
              <a:solidFill>
                <a:srgbClr val="0090C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3031327-C566-4F60-8176-24E589F89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322" y="1038534"/>
            <a:ext cx="11578820" cy="5378550"/>
          </a:xfrm>
        </p:spPr>
        <p:txBody>
          <a:bodyPr>
            <a:normAutofit/>
          </a:bodyPr>
          <a:lstStyle/>
          <a:p>
            <a:pPr marL="336145" indent="-33614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336145" indent="-33614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Windows 10 Pro or Windows Server 201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6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or SQL Server Standard, Express 2012 or X86 System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(w zupełności wystarczy przyzwoity sprzęt z Windows 10 Pro 64-bit)</a:t>
            </a:r>
            <a:endParaRPr lang="en-GB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336145" indent="-33614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353" dirty="0" err="1">
                <a:solidFill>
                  <a:srgbClr val="D2D2D2">
                    <a:lumMod val="75000"/>
                  </a:srgbClr>
                </a:solidFill>
                <a:latin typeface="+mn-lt"/>
              </a:rPr>
              <a:t>Procesor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: 1GHz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lub szybszy albo 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SoC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(System on Chip)</a:t>
            </a:r>
            <a:endParaRPr lang="en-GB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336145" indent="-33614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RAM: 8GB 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dla systemu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64-bit</a:t>
            </a:r>
            <a:endParaRPr lang="en-GB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336145" indent="-33614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Dysk twardy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: 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120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GB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SSD lub większy, zalecany RAID 1</a:t>
            </a:r>
            <a:endParaRPr lang="en-GB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336145" indent="-33614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Karta graficzna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: DirectX 9 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lub wyższy, sterownik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WDDM 1.0</a:t>
            </a:r>
            <a:endParaRPr lang="en-GB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336145" indent="-336145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Monitor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: 1024 x 768 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</a:rPr>
              <a:t>lub więcej</a:t>
            </a:r>
            <a:endParaRPr lang="en-GB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448193" indent="-448193">
              <a:buFont typeface="Arial" panose="020B0604020202020204" pitchFamily="34" charset="0"/>
              <a:buChar char="•"/>
            </a:pPr>
            <a:endParaRPr lang="en-US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Instrukcja użytkownika 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MDOS 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SC w linku poniżej:</a:t>
            </a:r>
            <a:endParaRPr lang="en-US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r>
              <a:rPr lang="en-US" sz="2745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https://mdosusermanual.azurewebsites.net/Index.html</a:t>
            </a:r>
            <a:endParaRPr lang="en-US" sz="2745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F1751F4-6627-4A8A-8F80-BE8F55786245}"/>
              </a:ext>
            </a:extLst>
          </p:cNvPr>
          <p:cNvSpPr txBox="1">
            <a:spLocks/>
          </p:cNvSpPr>
          <p:nvPr/>
        </p:nvSpPr>
        <p:spPr>
          <a:xfrm>
            <a:off x="457201" y="171450"/>
            <a:ext cx="8229602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5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75" baseline="0">
                <a:ln w="3175">
                  <a:noFill/>
                </a:ln>
                <a:solidFill>
                  <a:srgbClr val="0090C6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srgbClr val="0071BC"/>
                </a:solidFill>
              </a:rPr>
              <a:t>Proces produkcyjny z wykorzystaniem licencji elektronicznych</a:t>
            </a:r>
            <a:endParaRPr lang="en-IE" sz="2400" dirty="0">
              <a:solidFill>
                <a:srgbClr val="0071BC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E3D6B8-03A2-46CC-AA15-6487E009CB7F}"/>
              </a:ext>
            </a:extLst>
          </p:cNvPr>
          <p:cNvSpPr/>
          <p:nvPr/>
        </p:nvSpPr>
        <p:spPr>
          <a:xfrm>
            <a:off x="817890" y="2414704"/>
            <a:ext cx="6634608" cy="1360728"/>
          </a:xfrm>
          <a:prstGeom prst="rect">
            <a:avLst/>
          </a:prstGeom>
          <a:gradFill rotWithShape="1">
            <a:gsLst>
              <a:gs pos="0">
                <a:srgbClr val="00AEEF">
                  <a:shade val="51000"/>
                  <a:satMod val="130000"/>
                </a:srgbClr>
              </a:gs>
              <a:gs pos="80000">
                <a:srgbClr val="00AEEF">
                  <a:shade val="93000"/>
                  <a:satMod val="130000"/>
                </a:srgbClr>
              </a:gs>
              <a:gs pos="100000">
                <a:srgbClr val="00AEE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AEE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4199" tIns="32099" rIns="64199" bIns="3209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1EB5CC-C0DA-4ECC-9249-6D0381678888}"/>
              </a:ext>
            </a:extLst>
          </p:cNvPr>
          <p:cNvSpPr/>
          <p:nvPr/>
        </p:nvSpPr>
        <p:spPr>
          <a:xfrm>
            <a:off x="2136922" y="698808"/>
            <a:ext cx="5315576" cy="1303020"/>
          </a:xfrm>
          <a:prstGeom prst="rect">
            <a:avLst/>
          </a:prstGeom>
          <a:gradFill rotWithShape="1">
            <a:gsLst>
              <a:gs pos="0">
                <a:srgbClr val="910091">
                  <a:shade val="51000"/>
                  <a:satMod val="130000"/>
                </a:srgbClr>
              </a:gs>
              <a:gs pos="80000">
                <a:srgbClr val="910091">
                  <a:shade val="93000"/>
                  <a:satMod val="130000"/>
                </a:srgbClr>
              </a:gs>
              <a:gs pos="100000">
                <a:srgbClr val="91009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1009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4199" tIns="32099" rIns="64199" bIns="3209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EEB721B-CE68-411F-9FBC-D8847F08B614}"/>
              </a:ext>
            </a:extLst>
          </p:cNvPr>
          <p:cNvSpPr txBox="1"/>
          <p:nvPr/>
        </p:nvSpPr>
        <p:spPr>
          <a:xfrm>
            <a:off x="868680" y="3895105"/>
            <a:ext cx="3360995" cy="3972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MAR / TPR przygotowuje skrypt i konfigurację z dostępem do bazy danych oraz parametrami dla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OA3 tool.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Skrypt ten jest zapisywany na nośniku USB i wykorzystywany w dziale produkcji do instalacji licencji.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EA28A8C-38EE-4996-8D48-A4D78CBD2569}"/>
              </a:ext>
            </a:extLst>
          </p:cNvPr>
          <p:cNvSpPr/>
          <p:nvPr/>
        </p:nvSpPr>
        <p:spPr>
          <a:xfrm>
            <a:off x="613499" y="428389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6C9BE58-4673-4779-A417-F30C4F08EBA9}"/>
              </a:ext>
            </a:extLst>
          </p:cNvPr>
          <p:cNvSpPr txBox="1"/>
          <p:nvPr/>
        </p:nvSpPr>
        <p:spPr>
          <a:xfrm>
            <a:off x="878727" y="4269657"/>
            <a:ext cx="3703320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W dziale produkcji dysk USB jest podłączany do komputera. Technik uruchamia skrypt, który uruchamia O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A3Tool.exe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z lokalizacją i parametrami uruchomienia.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0AEB1FFD-EE5E-44AE-BDB4-0513D55142C9}"/>
              </a:ext>
            </a:extLst>
          </p:cNvPr>
          <p:cNvSpPr/>
          <p:nvPr/>
        </p:nvSpPr>
        <p:spPr>
          <a:xfrm>
            <a:off x="610679" y="465184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8CAA0A1-F08F-4811-BA3E-F4FDAF8997DB}"/>
              </a:ext>
            </a:extLst>
          </p:cNvPr>
          <p:cNvSpPr txBox="1"/>
          <p:nvPr/>
        </p:nvSpPr>
        <p:spPr>
          <a:xfrm>
            <a:off x="873441" y="4640055"/>
            <a:ext cx="3497580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en-US" sz="720" dirty="0">
                <a:solidFill>
                  <a:srgbClr val="000000"/>
                </a:solidFill>
                <a:latin typeface="Segoe"/>
              </a:rPr>
              <a:t>OA 3.0 Tool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komunikuje się z dostawcą kluczy i żąda przesłania następnego wolnego klucza.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BE4F7C0F-B84D-4EC2-AEFE-EF0D8EAD915C}"/>
              </a:ext>
            </a:extLst>
          </p:cNvPr>
          <p:cNvSpPr/>
          <p:nvPr/>
        </p:nvSpPr>
        <p:spPr>
          <a:xfrm>
            <a:off x="4716725" y="393451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B71F98F3-EEAA-4744-8FAE-7E6D2FA31BD5}"/>
              </a:ext>
            </a:extLst>
          </p:cNvPr>
          <p:cNvSpPr/>
          <p:nvPr/>
        </p:nvSpPr>
        <p:spPr>
          <a:xfrm>
            <a:off x="4722859" y="4256547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3FD384E3-0E3F-4B2E-AD4F-FCABBD37DDF5}"/>
              </a:ext>
            </a:extLst>
          </p:cNvPr>
          <p:cNvSpPr/>
          <p:nvPr/>
        </p:nvSpPr>
        <p:spPr>
          <a:xfrm>
            <a:off x="4716725" y="4572992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F998D6C-9E02-4CAC-8EBA-A5AB2E94E95F}"/>
              </a:ext>
            </a:extLst>
          </p:cNvPr>
          <p:cNvSpPr txBox="1"/>
          <p:nvPr/>
        </p:nvSpPr>
        <p:spPr>
          <a:xfrm>
            <a:off x="4956158" y="3934732"/>
            <a:ext cx="3657585" cy="1756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Klucz produktu jest pobierany z lokalnego magazynu i zapisywany w pliku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*.xml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F32AB3B5-8E79-4160-B611-625CA47906EB}"/>
              </a:ext>
            </a:extLst>
          </p:cNvPr>
          <p:cNvSpPr txBox="1"/>
          <p:nvPr/>
        </p:nvSpPr>
        <p:spPr>
          <a:xfrm>
            <a:off x="4956159" y="4232119"/>
            <a:ext cx="3657585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Skrypt odczytuje klucz produktu z pliku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*.xml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i instaluje go w urządzeniu poleceniem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  <a:r>
              <a:rPr lang="en-US" sz="720" dirty="0" err="1">
                <a:solidFill>
                  <a:srgbClr val="000000"/>
                </a:solidFill>
                <a:latin typeface="Segoe"/>
              </a:rPr>
              <a:t>slmgr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/</a:t>
            </a:r>
            <a:r>
              <a:rPr lang="en-US" sz="720" dirty="0" err="1">
                <a:solidFill>
                  <a:srgbClr val="000000"/>
                </a:solidFill>
                <a:latin typeface="Segoe"/>
              </a:rPr>
              <a:t>ipk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FFBF9C1C-7397-4832-A8E2-9C78F04D1931}"/>
              </a:ext>
            </a:extLst>
          </p:cNvPr>
          <p:cNvSpPr txBox="1"/>
          <p:nvPr/>
        </p:nvSpPr>
        <p:spPr>
          <a:xfrm>
            <a:off x="4956158" y="4548297"/>
            <a:ext cx="3657585" cy="61882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Skrypt wywołuje narzędzie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OA3Tool.exe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aby obliczyć identyfikator sprzętowy dla urządzenia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W następnej kolejności skrypt aktualizuje identyfikator sprzętowy, zapisując w nim identyfikator nowego klucza produktu i zapisuje plik na nośniku USB (CBR) w celu przesłania do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Microsoft.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 Po przesłaniu CBR włączona zostaje aktywacja dla zainstalowanego klucza.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4026974C-D6E0-4CA2-B987-F0C04967AE6E}"/>
              </a:ext>
            </a:extLst>
          </p:cNvPr>
          <p:cNvGrpSpPr/>
          <p:nvPr/>
        </p:nvGrpSpPr>
        <p:grpSpPr>
          <a:xfrm>
            <a:off x="3056999" y="810090"/>
            <a:ext cx="1861313" cy="987361"/>
            <a:chOff x="10646569" y="1211886"/>
            <a:chExt cx="1612092" cy="1316482"/>
          </a:xfrm>
          <a:solidFill>
            <a:srgbClr val="000000">
              <a:lumMod val="50000"/>
            </a:srgbClr>
          </a:solidFill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9FBC0392-94DF-4713-AA03-9327FCF92C6C}"/>
                </a:ext>
              </a:extLst>
            </p:cNvPr>
            <p:cNvSpPr/>
            <p:nvPr/>
          </p:nvSpPr>
          <p:spPr>
            <a:xfrm>
              <a:off x="10646569" y="1211886"/>
              <a:ext cx="1612092" cy="1316482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19E9BD4-EA61-4D31-B422-7F8202344F93}"/>
                </a:ext>
              </a:extLst>
            </p:cNvPr>
            <p:cNvSpPr txBox="1"/>
            <p:nvPr/>
          </p:nvSpPr>
          <p:spPr>
            <a:xfrm>
              <a:off x="10676620" y="1339771"/>
              <a:ext cx="1503932" cy="381643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wrap="square" rtlCol="0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Dostawca kluczy</a:t>
              </a:r>
              <a:endParaRPr kumimoji="0" lang="en-US" sz="12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E4596679-99A7-4C31-9C9D-93943CC8A833}"/>
              </a:ext>
            </a:extLst>
          </p:cNvPr>
          <p:cNvGrpSpPr/>
          <p:nvPr/>
        </p:nvGrpSpPr>
        <p:grpSpPr>
          <a:xfrm>
            <a:off x="5600838" y="792207"/>
            <a:ext cx="1615491" cy="987361"/>
            <a:chOff x="8863092" y="1171918"/>
            <a:chExt cx="2791012" cy="1316482"/>
          </a:xfrm>
          <a:solidFill>
            <a:srgbClr val="000000">
              <a:lumMod val="50000"/>
            </a:srgbClr>
          </a:solidFill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368F7594-E4B7-4A95-A2F0-451941DB1F23}"/>
                </a:ext>
              </a:extLst>
            </p:cNvPr>
            <p:cNvSpPr/>
            <p:nvPr/>
          </p:nvSpPr>
          <p:spPr>
            <a:xfrm>
              <a:off x="8863092" y="1171918"/>
              <a:ext cx="2791012" cy="1316482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9131A484-E89A-49E3-8814-A5A151BC06B2}"/>
                </a:ext>
              </a:extLst>
            </p:cNvPr>
            <p:cNvSpPr txBox="1"/>
            <p:nvPr/>
          </p:nvSpPr>
          <p:spPr>
            <a:xfrm>
              <a:off x="8921354" y="1300294"/>
              <a:ext cx="2693999" cy="566310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wrap="square" rtlCol="0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8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Baza kluczy produktów</a:t>
              </a:r>
              <a:endParaRPr kumimoji="0" lang="en-US" sz="108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A3A4F220-D958-4C87-B4DA-EBD28A35FAA2}"/>
              </a:ext>
            </a:extLst>
          </p:cNvPr>
          <p:cNvGrpSpPr/>
          <p:nvPr/>
        </p:nvGrpSpPr>
        <p:grpSpPr>
          <a:xfrm>
            <a:off x="2386929" y="2511754"/>
            <a:ext cx="4885992" cy="1133987"/>
            <a:chOff x="10644878" y="1236302"/>
            <a:chExt cx="1891018" cy="1193923"/>
          </a:xfrm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79B04D8-2DAC-4287-90BB-FDCC138374FB}"/>
                </a:ext>
              </a:extLst>
            </p:cNvPr>
            <p:cNvSpPr/>
            <p:nvPr/>
          </p:nvSpPr>
          <p:spPr>
            <a:xfrm>
              <a:off x="10644878" y="1236302"/>
              <a:ext cx="1891018" cy="1193923"/>
            </a:xfrm>
            <a:prstGeom prst="rect">
              <a:avLst/>
            </a:prstGeom>
            <a:gradFill rotWithShape="1">
              <a:gsLst>
                <a:gs pos="0">
                  <a:srgbClr val="00AEEF">
                    <a:shade val="51000"/>
                    <a:satMod val="130000"/>
                  </a:srgbClr>
                </a:gs>
                <a:gs pos="80000">
                  <a:srgbClr val="00AEEF">
                    <a:shade val="93000"/>
                    <a:satMod val="130000"/>
                  </a:srgbClr>
                </a:gs>
                <a:gs pos="100000">
                  <a:srgbClr val="00AE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00AEEF">
                  <a:shade val="25000"/>
                  <a:satMod val="150000"/>
                </a:srgbClr>
              </a:contourClr>
            </a:sp3d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9DA3E05F-F4B1-4453-B28E-92B064912DE3}"/>
                </a:ext>
              </a:extLst>
            </p:cNvPr>
            <p:cNvSpPr txBox="1"/>
            <p:nvPr/>
          </p:nvSpPr>
          <p:spPr>
            <a:xfrm>
              <a:off x="10951144" y="1492587"/>
              <a:ext cx="883994" cy="301361"/>
            </a:xfrm>
            <a:prstGeom prst="rect">
              <a:avLst/>
            </a:prstGeom>
            <a:gradFill rotWithShape="1">
              <a:gsLst>
                <a:gs pos="0">
                  <a:srgbClr val="00AEEF">
                    <a:shade val="51000"/>
                    <a:satMod val="130000"/>
                  </a:srgbClr>
                </a:gs>
                <a:gs pos="80000">
                  <a:srgbClr val="00AEEF">
                    <a:shade val="93000"/>
                    <a:satMod val="130000"/>
                  </a:srgbClr>
                </a:gs>
                <a:gs pos="100000">
                  <a:srgbClr val="00AE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00AEEF">
                  <a:shade val="25000"/>
                  <a:satMod val="150000"/>
                </a:srgbClr>
              </a:contourClr>
            </a:sp3d>
          </p:spPr>
          <p:txBody>
            <a:bodyPr wrap="square" rtlCol="0" anchor="b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OA3Tool.exe</a:t>
              </a:r>
            </a:p>
          </p:txBody>
        </p:sp>
      </p:grpSp>
      <p:sp>
        <p:nvSpPr>
          <p:cNvPr id="27" name="Down Arrow 37">
            <a:extLst>
              <a:ext uri="{FF2B5EF4-FFF2-40B4-BE49-F238E27FC236}">
                <a16:creationId xmlns:a16="http://schemas.microsoft.com/office/drawing/2014/main" id="{BB3E4853-B8DD-409A-B396-FD1691E1FB5E}"/>
              </a:ext>
            </a:extLst>
          </p:cNvPr>
          <p:cNvSpPr/>
          <p:nvPr/>
        </p:nvSpPr>
        <p:spPr>
          <a:xfrm>
            <a:off x="3587816" y="1774084"/>
            <a:ext cx="480060" cy="95410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D037105E-EFCD-4524-A97D-3E55050072AB}"/>
              </a:ext>
            </a:extLst>
          </p:cNvPr>
          <p:cNvSpPr txBox="1"/>
          <p:nvPr/>
        </p:nvSpPr>
        <p:spPr>
          <a:xfrm>
            <a:off x="834888" y="3070503"/>
            <a:ext cx="1332062" cy="64652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pl-PL" sz="1260" b="0" dirty="0">
                <a:solidFill>
                  <a:srgbClr val="FFFFFF"/>
                </a:solidFill>
                <a:latin typeface="Segoe"/>
              </a:rPr>
              <a:t>Komputer przygotowywany przez TPR</a:t>
            </a:r>
            <a:endParaRPr lang="en-US" sz="1260" b="0" dirty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29" name="Down Arrow 44">
            <a:extLst>
              <a:ext uri="{FF2B5EF4-FFF2-40B4-BE49-F238E27FC236}">
                <a16:creationId xmlns:a16="http://schemas.microsoft.com/office/drawing/2014/main" id="{9C3F79D5-5485-40C8-9AED-7B8CE09733A5}"/>
              </a:ext>
            </a:extLst>
          </p:cNvPr>
          <p:cNvSpPr/>
          <p:nvPr/>
        </p:nvSpPr>
        <p:spPr>
          <a:xfrm rot="16200000">
            <a:off x="4993803" y="1247104"/>
            <a:ext cx="533262" cy="748250"/>
          </a:xfrm>
          <a:prstGeom prst="downArrow">
            <a:avLst/>
          </a:prstGeom>
          <a:solidFill>
            <a:srgbClr val="00AEE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Pobranie klucza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0" name="Down Arrow 47">
            <a:extLst>
              <a:ext uri="{FF2B5EF4-FFF2-40B4-BE49-F238E27FC236}">
                <a16:creationId xmlns:a16="http://schemas.microsoft.com/office/drawing/2014/main" id="{4BA69479-D65A-4017-985E-08072ED3EAFB}"/>
              </a:ext>
            </a:extLst>
          </p:cNvPr>
          <p:cNvSpPr/>
          <p:nvPr/>
        </p:nvSpPr>
        <p:spPr>
          <a:xfrm rot="10800000">
            <a:off x="4169231" y="1722514"/>
            <a:ext cx="540068" cy="865222"/>
          </a:xfrm>
          <a:prstGeom prst="downArrow">
            <a:avLst/>
          </a:prstGeom>
          <a:solidFill>
            <a:srgbClr val="F6AE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Identyfikator sprzętowy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1" name="Oval 36">
            <a:extLst>
              <a:ext uri="{FF2B5EF4-FFF2-40B4-BE49-F238E27FC236}">
                <a16:creationId xmlns:a16="http://schemas.microsoft.com/office/drawing/2014/main" id="{ED0F4B40-4C36-4FD4-8153-100B007EF944}"/>
              </a:ext>
            </a:extLst>
          </p:cNvPr>
          <p:cNvSpPr/>
          <p:nvPr/>
        </p:nvSpPr>
        <p:spPr>
          <a:xfrm>
            <a:off x="2166950" y="2743308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2</a:t>
            </a:r>
          </a:p>
        </p:txBody>
      </p:sp>
      <p:sp>
        <p:nvSpPr>
          <p:cNvPr id="32" name="Oval 37">
            <a:extLst>
              <a:ext uri="{FF2B5EF4-FFF2-40B4-BE49-F238E27FC236}">
                <a16:creationId xmlns:a16="http://schemas.microsoft.com/office/drawing/2014/main" id="{FD20A926-5387-4B1C-8A60-B41CDEB26720}"/>
              </a:ext>
            </a:extLst>
          </p:cNvPr>
          <p:cNvSpPr/>
          <p:nvPr/>
        </p:nvSpPr>
        <p:spPr>
          <a:xfrm>
            <a:off x="4690439" y="1363383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3</a:t>
            </a: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E05A8579-E4EF-4A09-97C2-0DC6406BF468}"/>
              </a:ext>
            </a:extLst>
          </p:cNvPr>
          <p:cNvSpPr/>
          <p:nvPr/>
        </p:nvSpPr>
        <p:spPr>
          <a:xfrm>
            <a:off x="5710345" y="910016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34" name="Down Arrow 63">
            <a:extLst>
              <a:ext uri="{FF2B5EF4-FFF2-40B4-BE49-F238E27FC236}">
                <a16:creationId xmlns:a16="http://schemas.microsoft.com/office/drawing/2014/main" id="{9A10250C-4258-4F42-AA66-A48A2A414FBB}"/>
              </a:ext>
            </a:extLst>
          </p:cNvPr>
          <p:cNvSpPr/>
          <p:nvPr/>
        </p:nvSpPr>
        <p:spPr>
          <a:xfrm rot="16200000">
            <a:off x="5471513" y="2862649"/>
            <a:ext cx="533262" cy="86518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5" name="Oval 44">
            <a:extLst>
              <a:ext uri="{FF2B5EF4-FFF2-40B4-BE49-F238E27FC236}">
                <a16:creationId xmlns:a16="http://schemas.microsoft.com/office/drawing/2014/main" id="{50787D9A-38FA-43B4-BCFC-55328AB2D262}"/>
              </a:ext>
            </a:extLst>
          </p:cNvPr>
          <p:cNvSpPr/>
          <p:nvPr/>
        </p:nvSpPr>
        <p:spPr>
          <a:xfrm>
            <a:off x="3098075" y="2619746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3</a:t>
            </a:r>
          </a:p>
        </p:txBody>
      </p:sp>
      <p:sp>
        <p:nvSpPr>
          <p:cNvPr id="36" name="Down Arrow 70">
            <a:extLst>
              <a:ext uri="{FF2B5EF4-FFF2-40B4-BE49-F238E27FC236}">
                <a16:creationId xmlns:a16="http://schemas.microsoft.com/office/drawing/2014/main" id="{057CBB32-0E58-46CB-B39D-42042DFBCECA}"/>
              </a:ext>
            </a:extLst>
          </p:cNvPr>
          <p:cNvSpPr/>
          <p:nvPr/>
        </p:nvSpPr>
        <p:spPr>
          <a:xfrm rot="10800000">
            <a:off x="3008675" y="1713421"/>
            <a:ext cx="480060" cy="898883"/>
          </a:xfrm>
          <a:prstGeom prst="downArrow">
            <a:avLst/>
          </a:prstGeom>
          <a:solidFill>
            <a:srgbClr val="00AEE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Pobranie klucza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7" name="Oval 46">
            <a:extLst>
              <a:ext uri="{FF2B5EF4-FFF2-40B4-BE49-F238E27FC236}">
                <a16:creationId xmlns:a16="http://schemas.microsoft.com/office/drawing/2014/main" id="{B14A0CFC-046D-4584-A720-13207896DF83}"/>
              </a:ext>
            </a:extLst>
          </p:cNvPr>
          <p:cNvSpPr/>
          <p:nvPr/>
        </p:nvSpPr>
        <p:spPr>
          <a:xfrm>
            <a:off x="3727322" y="1556114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38" name="Oval 48">
            <a:extLst>
              <a:ext uri="{FF2B5EF4-FFF2-40B4-BE49-F238E27FC236}">
                <a16:creationId xmlns:a16="http://schemas.microsoft.com/office/drawing/2014/main" id="{CEFE0F72-F085-4DA2-AD01-D439E171C1D8}"/>
              </a:ext>
            </a:extLst>
          </p:cNvPr>
          <p:cNvSpPr/>
          <p:nvPr/>
        </p:nvSpPr>
        <p:spPr>
          <a:xfrm>
            <a:off x="4324571" y="2536669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6</a:t>
            </a: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id="{3DA1312D-653B-4A68-A914-64466657CC78}"/>
              </a:ext>
            </a:extLst>
          </p:cNvPr>
          <p:cNvSpPr txBox="1"/>
          <p:nvPr/>
        </p:nvSpPr>
        <p:spPr>
          <a:xfrm>
            <a:off x="2103259" y="1110288"/>
            <a:ext cx="1011651" cy="74193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pl-PL" sz="1100" b="0" dirty="0">
                <a:solidFill>
                  <a:srgbClr val="FFFFFF"/>
                </a:solidFill>
                <a:latin typeface="Segoe"/>
              </a:rPr>
              <a:t>Aplikacja i baza danych MDOS Smart Client</a:t>
            </a:r>
            <a:endParaRPr lang="en-US" sz="1100" b="0" dirty="0">
              <a:solidFill>
                <a:srgbClr val="FFFFFF"/>
              </a:solidFill>
              <a:latin typeface="Segoe"/>
            </a:endParaRPr>
          </a:p>
        </p:txBody>
      </p:sp>
      <p:pic>
        <p:nvPicPr>
          <p:cNvPr id="40" name="Picture 52">
            <a:extLst>
              <a:ext uri="{FF2B5EF4-FFF2-40B4-BE49-F238E27FC236}">
                <a16:creationId xmlns:a16="http://schemas.microsoft.com/office/drawing/2014/main" id="{01D734F8-3ABD-4F33-B23A-4F9EA79FA6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5577" y="733385"/>
            <a:ext cx="379582" cy="379582"/>
          </a:xfrm>
          <a:prstGeom prst="rect">
            <a:avLst/>
          </a:prstGeom>
        </p:spPr>
      </p:pic>
      <p:sp>
        <p:nvSpPr>
          <p:cNvPr id="41" name="Oval 53">
            <a:extLst>
              <a:ext uri="{FF2B5EF4-FFF2-40B4-BE49-F238E27FC236}">
                <a16:creationId xmlns:a16="http://schemas.microsoft.com/office/drawing/2014/main" id="{381DAB37-88F7-4E58-B511-FC3D3D0D558A}"/>
              </a:ext>
            </a:extLst>
          </p:cNvPr>
          <p:cNvSpPr/>
          <p:nvPr/>
        </p:nvSpPr>
        <p:spPr>
          <a:xfrm>
            <a:off x="613430" y="3912233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grpSp>
        <p:nvGrpSpPr>
          <p:cNvPr id="42" name="Group 54">
            <a:extLst>
              <a:ext uri="{FF2B5EF4-FFF2-40B4-BE49-F238E27FC236}">
                <a16:creationId xmlns:a16="http://schemas.microsoft.com/office/drawing/2014/main" id="{0C77097B-B41F-425C-AE67-F288FC25023F}"/>
              </a:ext>
            </a:extLst>
          </p:cNvPr>
          <p:cNvGrpSpPr/>
          <p:nvPr/>
        </p:nvGrpSpPr>
        <p:grpSpPr>
          <a:xfrm>
            <a:off x="948830" y="1218030"/>
            <a:ext cx="1482290" cy="1606053"/>
            <a:chOff x="469902" y="1397514"/>
            <a:chExt cx="1646989" cy="1784503"/>
          </a:xfrm>
        </p:grpSpPr>
        <p:sp>
          <p:nvSpPr>
            <p:cNvPr id="43" name="Down Arrow 53">
              <a:extLst>
                <a:ext uri="{FF2B5EF4-FFF2-40B4-BE49-F238E27FC236}">
                  <a16:creationId xmlns:a16="http://schemas.microsoft.com/office/drawing/2014/main" id="{F292C689-7443-4CA3-B6D2-3198203D8895}"/>
                </a:ext>
              </a:extLst>
            </p:cNvPr>
            <p:cNvSpPr/>
            <p:nvPr/>
          </p:nvSpPr>
          <p:spPr>
            <a:xfrm rot="19084698">
              <a:off x="1583491" y="2183258"/>
              <a:ext cx="533400" cy="998759"/>
            </a:xfrm>
            <a:prstGeom prst="downArrow">
              <a:avLst/>
            </a:prstGeom>
            <a:solidFill>
              <a:srgbClr val="00AEEF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6350">
              <a:bevelT w="41275" h="19050" prst="angle"/>
              <a:contourClr>
                <a:srgbClr val="0071BC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1885428A-A8E2-4B3F-84B5-DF7A887FD2E5}"/>
                </a:ext>
              </a:extLst>
            </p:cNvPr>
            <p:cNvGrpSpPr/>
            <p:nvPr/>
          </p:nvGrpSpPr>
          <p:grpSpPr>
            <a:xfrm>
              <a:off x="469902" y="1397514"/>
              <a:ext cx="1180047" cy="1039075"/>
              <a:chOff x="821871" y="1310075"/>
              <a:chExt cx="1012371" cy="1246890"/>
            </a:xfrm>
          </p:grpSpPr>
          <p:sp>
            <p:nvSpPr>
              <p:cNvPr id="45" name="Vertical Scroll 50">
                <a:extLst>
                  <a:ext uri="{FF2B5EF4-FFF2-40B4-BE49-F238E27FC236}">
                    <a16:creationId xmlns:a16="http://schemas.microsoft.com/office/drawing/2014/main" id="{88AF98A3-FD1E-4154-B372-F4B969E8F73B}"/>
                  </a:ext>
                </a:extLst>
              </p:cNvPr>
              <p:cNvSpPr/>
              <p:nvPr/>
            </p:nvSpPr>
            <p:spPr bwMode="auto">
              <a:xfrm>
                <a:off x="821871" y="1310075"/>
                <a:ext cx="1012371" cy="1243895"/>
              </a:xfrm>
              <a:prstGeom prst="verticalScroll">
                <a:avLst/>
              </a:prstGeom>
              <a:gradFill rotWithShape="1">
                <a:gsLst>
                  <a:gs pos="0">
                    <a:srgbClr val="00AEEF">
                      <a:tint val="50000"/>
                      <a:satMod val="300000"/>
                    </a:srgbClr>
                  </a:gs>
                  <a:gs pos="35000">
                    <a:srgbClr val="00AEEF">
                      <a:tint val="37000"/>
                      <a:satMod val="300000"/>
                    </a:srgbClr>
                  </a:gs>
                  <a:gs pos="100000">
                    <a:srgbClr val="00AEEF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AEEF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82292" tIns="41146" rIns="82292" bIns="411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417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TextBox 58">
                <a:extLst>
                  <a:ext uri="{FF2B5EF4-FFF2-40B4-BE49-F238E27FC236}">
                    <a16:creationId xmlns:a16="http://schemas.microsoft.com/office/drawing/2014/main" id="{DFB18276-4125-432F-B93F-20C1AFA9E3BC}"/>
                  </a:ext>
                </a:extLst>
              </p:cNvPr>
              <p:cNvSpPr txBox="1"/>
              <p:nvPr/>
            </p:nvSpPr>
            <p:spPr>
              <a:xfrm>
                <a:off x="966149" y="1436659"/>
                <a:ext cx="760322" cy="1120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"/>
                  </a:rPr>
                  <a:t>OA3.CFG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81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"/>
                  </a:rPr>
                  <a:t>Przekazuje konfigurację i parametry instalacji klucza</a:t>
                </a:r>
                <a:endParaRPr kumimoji="0" lang="en-US" sz="81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</a:endParaRPr>
              </a:p>
            </p:txBody>
          </p:sp>
        </p:grpSp>
      </p:grpSp>
      <p:sp>
        <p:nvSpPr>
          <p:cNvPr id="47" name="Rectangle 7">
            <a:extLst>
              <a:ext uri="{FF2B5EF4-FFF2-40B4-BE49-F238E27FC236}">
                <a16:creationId xmlns:a16="http://schemas.microsoft.com/office/drawing/2014/main" id="{8839721D-BFCF-40EB-9782-DC95031C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5281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 sz="162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2109974C-F3BE-42F4-A4FD-D16FD04C6601}"/>
              </a:ext>
            </a:extLst>
          </p:cNvPr>
          <p:cNvSpPr txBox="1"/>
          <p:nvPr/>
        </p:nvSpPr>
        <p:spPr>
          <a:xfrm>
            <a:off x="525918" y="620752"/>
            <a:ext cx="16110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80" b="1" dirty="0">
                <a:solidFill>
                  <a:srgbClr val="000000"/>
                </a:solidFill>
                <a:latin typeface="Segoe"/>
              </a:rPr>
              <a:t>Proces instalacji kluczy produktów</a:t>
            </a:r>
            <a:endParaRPr lang="en-US" sz="1080" b="1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49" name="Oval 62">
            <a:extLst>
              <a:ext uri="{FF2B5EF4-FFF2-40B4-BE49-F238E27FC236}">
                <a16:creationId xmlns:a16="http://schemas.microsoft.com/office/drawing/2014/main" id="{41A34A7F-13DA-44D3-B6AB-9E8225B04FAC}"/>
              </a:ext>
            </a:extLst>
          </p:cNvPr>
          <p:cNvSpPr/>
          <p:nvPr/>
        </p:nvSpPr>
        <p:spPr>
          <a:xfrm>
            <a:off x="1396471" y="1071775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1</a:t>
            </a:r>
          </a:p>
        </p:txBody>
      </p:sp>
      <p:sp>
        <p:nvSpPr>
          <p:cNvPr id="50" name="Down Arrow 85">
            <a:extLst>
              <a:ext uri="{FF2B5EF4-FFF2-40B4-BE49-F238E27FC236}">
                <a16:creationId xmlns:a16="http://schemas.microsoft.com/office/drawing/2014/main" id="{42C6B90D-89BC-4E3C-8DAA-F0898976C519}"/>
              </a:ext>
            </a:extLst>
          </p:cNvPr>
          <p:cNvSpPr/>
          <p:nvPr/>
        </p:nvSpPr>
        <p:spPr>
          <a:xfrm rot="5400000">
            <a:off x="4982020" y="702272"/>
            <a:ext cx="480060" cy="845663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51" name="Grafik 6" descr="cid:image002.jpg@01CEAFC7.EFDA58E0">
            <a:extLst>
              <a:ext uri="{FF2B5EF4-FFF2-40B4-BE49-F238E27FC236}">
                <a16:creationId xmlns:a16="http://schemas.microsoft.com/office/drawing/2014/main" id="{7C623BE5-B8CE-4D0C-9CE2-4FD3C06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1" b="98904" l="4050" r="94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640" y="2257704"/>
            <a:ext cx="1136571" cy="80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65">
            <a:extLst>
              <a:ext uri="{FF2B5EF4-FFF2-40B4-BE49-F238E27FC236}">
                <a16:creationId xmlns:a16="http://schemas.microsoft.com/office/drawing/2014/main" id="{7DD224C8-189E-4E12-BB6F-2C3C44CCB9BD}"/>
              </a:ext>
            </a:extLst>
          </p:cNvPr>
          <p:cNvSpPr txBox="1"/>
          <p:nvPr/>
        </p:nvSpPr>
        <p:spPr>
          <a:xfrm>
            <a:off x="3178256" y="3485609"/>
            <a:ext cx="2043794" cy="286232"/>
          </a:xfrm>
          <a:prstGeom prst="rect">
            <a:avLst/>
          </a:prstGeom>
          <a:gradFill rotWithShape="1">
            <a:gsLst>
              <a:gs pos="0">
                <a:srgbClr val="00AEEF">
                  <a:shade val="51000"/>
                  <a:satMod val="130000"/>
                </a:srgbClr>
              </a:gs>
              <a:gs pos="80000">
                <a:srgbClr val="00AEEF">
                  <a:shade val="93000"/>
                  <a:satMod val="130000"/>
                </a:srgbClr>
              </a:gs>
              <a:gs pos="100000">
                <a:srgbClr val="00AE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00AEEF">
                <a:shade val="25000"/>
                <a:satMod val="150000"/>
              </a:srgbClr>
            </a:contourClr>
          </a:sp3d>
        </p:spPr>
        <p:txBody>
          <a:bodyPr wrap="square" rtlCol="0" anchor="b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SLMGR.vbs</a:t>
            </a:r>
          </a:p>
        </p:txBody>
      </p:sp>
      <p:sp>
        <p:nvSpPr>
          <p:cNvPr id="53" name="Oval 49">
            <a:extLst>
              <a:ext uri="{FF2B5EF4-FFF2-40B4-BE49-F238E27FC236}">
                <a16:creationId xmlns:a16="http://schemas.microsoft.com/office/drawing/2014/main" id="{3FDFD1C5-7648-4AD1-A628-5512153F761C}"/>
              </a:ext>
            </a:extLst>
          </p:cNvPr>
          <p:cNvSpPr/>
          <p:nvPr/>
        </p:nvSpPr>
        <p:spPr>
          <a:xfrm>
            <a:off x="5155965" y="313242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5</a:t>
            </a:r>
          </a:p>
        </p:txBody>
      </p:sp>
      <p:grpSp>
        <p:nvGrpSpPr>
          <p:cNvPr id="54" name="Group 66">
            <a:extLst>
              <a:ext uri="{FF2B5EF4-FFF2-40B4-BE49-F238E27FC236}">
                <a16:creationId xmlns:a16="http://schemas.microsoft.com/office/drawing/2014/main" id="{EDA04A5C-3440-4591-A681-49DC6DF83ED1}"/>
              </a:ext>
            </a:extLst>
          </p:cNvPr>
          <p:cNvGrpSpPr/>
          <p:nvPr/>
        </p:nvGrpSpPr>
        <p:grpSpPr>
          <a:xfrm>
            <a:off x="6167271" y="2612022"/>
            <a:ext cx="923074" cy="784094"/>
            <a:chOff x="7466096" y="445202"/>
            <a:chExt cx="704538" cy="704148"/>
          </a:xfrm>
        </p:grpSpPr>
        <p:sp>
          <p:nvSpPr>
            <p:cNvPr id="55" name="Oval 67">
              <a:extLst>
                <a:ext uri="{FF2B5EF4-FFF2-40B4-BE49-F238E27FC236}">
                  <a16:creationId xmlns:a16="http://schemas.microsoft.com/office/drawing/2014/main" id="{983B3971-BDFE-4843-B7B4-EDF6394AB0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6293" y="445202"/>
              <a:ext cx="704148" cy="704148"/>
            </a:xfrm>
            <a:prstGeom prst="ellipse">
              <a:avLst/>
            </a:prstGeom>
            <a:solidFill>
              <a:schemeClr val="tx1">
                <a:alpha val="79000"/>
              </a:schemeClr>
            </a:solidFill>
            <a:ln w="63500" cmpd="sng">
              <a:solidFill>
                <a:schemeClr val="accent3">
                  <a:alpha val="42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77" tIns="34289" rIns="68577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56" name="Group 68">
              <a:extLst>
                <a:ext uri="{FF2B5EF4-FFF2-40B4-BE49-F238E27FC236}">
                  <a16:creationId xmlns:a16="http://schemas.microsoft.com/office/drawing/2014/main" id="{974778E1-D818-42C9-B738-924E040B3432}"/>
                </a:ext>
              </a:extLst>
            </p:cNvPr>
            <p:cNvGrpSpPr/>
            <p:nvPr/>
          </p:nvGrpSpPr>
          <p:grpSpPr>
            <a:xfrm>
              <a:off x="7466096" y="547403"/>
              <a:ext cx="704538" cy="499747"/>
              <a:chOff x="7497214" y="533799"/>
              <a:chExt cx="704538" cy="499747"/>
            </a:xfrm>
          </p:grpSpPr>
          <p:pic>
            <p:nvPicPr>
              <p:cNvPr id="57" name="Picture 69" descr="MC900431632.PNG">
                <a:extLst>
                  <a:ext uri="{FF2B5EF4-FFF2-40B4-BE49-F238E27FC236}">
                    <a16:creationId xmlns:a16="http://schemas.microsoft.com/office/drawing/2014/main" id="{D1181B0D-231A-4307-B357-3E5487E719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90" b="15178"/>
              <a:stretch/>
            </p:blipFill>
            <p:spPr>
              <a:xfrm flipH="1">
                <a:off x="7497214" y="533799"/>
                <a:ext cx="704538" cy="49974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8" name="Picture 70" descr="C:\Users\v-mimcdo\Pictures\Windows_Media_Center_logo.png">
                <a:extLst>
                  <a:ext uri="{FF2B5EF4-FFF2-40B4-BE49-F238E27FC236}">
                    <a16:creationId xmlns:a16="http://schemas.microsoft.com/office/drawing/2014/main" id="{2CDC43BB-F347-4BBF-A284-8C92DFEDC3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9958" y="618572"/>
                <a:ext cx="363268" cy="363271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9" name="Down Arrow 47">
            <a:extLst>
              <a:ext uri="{FF2B5EF4-FFF2-40B4-BE49-F238E27FC236}">
                <a16:creationId xmlns:a16="http://schemas.microsoft.com/office/drawing/2014/main" id="{95E9DABA-0C95-4B83-A98C-4962C0BC6854}"/>
              </a:ext>
            </a:extLst>
          </p:cNvPr>
          <p:cNvSpPr/>
          <p:nvPr/>
        </p:nvSpPr>
        <p:spPr>
          <a:xfrm rot="16200000" flipV="1">
            <a:off x="5568875" y="2458438"/>
            <a:ext cx="540068" cy="807897"/>
          </a:xfrm>
          <a:prstGeom prst="downArrow">
            <a:avLst/>
          </a:prstGeom>
          <a:solidFill>
            <a:srgbClr val="F6AE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Identyfikator sprzętowy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0" name="TextBox 72">
            <a:extLst>
              <a:ext uri="{FF2B5EF4-FFF2-40B4-BE49-F238E27FC236}">
                <a16:creationId xmlns:a16="http://schemas.microsoft.com/office/drawing/2014/main" id="{8FC25EED-9D26-4467-BB8F-2D06CE43A25B}"/>
              </a:ext>
            </a:extLst>
          </p:cNvPr>
          <p:cNvSpPr txBox="1"/>
          <p:nvPr/>
        </p:nvSpPr>
        <p:spPr>
          <a:xfrm>
            <a:off x="2464847" y="2587737"/>
            <a:ext cx="79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 Xpress Script</a:t>
            </a:r>
          </a:p>
        </p:txBody>
      </p:sp>
      <p:sp>
        <p:nvSpPr>
          <p:cNvPr id="61" name="Oval 73">
            <a:extLst>
              <a:ext uri="{FF2B5EF4-FFF2-40B4-BE49-F238E27FC236}">
                <a16:creationId xmlns:a16="http://schemas.microsoft.com/office/drawing/2014/main" id="{273FF088-74BB-4B23-A288-BC14E5A425AA}"/>
              </a:ext>
            </a:extLst>
          </p:cNvPr>
          <p:cNvSpPr/>
          <p:nvPr/>
        </p:nvSpPr>
        <p:spPr>
          <a:xfrm>
            <a:off x="5371673" y="2595367"/>
            <a:ext cx="182880" cy="18467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42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2" grpId="0" animBg="1"/>
      <p:bldP spid="53" grpId="0" animBg="1"/>
      <p:bldP spid="59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0B377-1CB2-469A-BF09-0A4750BAE48F}"/>
              </a:ext>
            </a:extLst>
          </p:cNvPr>
          <p:cNvSpPr txBox="1">
            <a:spLocks/>
          </p:cNvSpPr>
          <p:nvPr/>
        </p:nvSpPr>
        <p:spPr>
          <a:xfrm>
            <a:off x="462355" y="943026"/>
            <a:ext cx="5995140" cy="57210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72290">
              <a:spcBef>
                <a:spcPts val="1600"/>
              </a:spcBef>
              <a:buNone/>
            </a:pPr>
            <a:r>
              <a:rPr lang="en-US" sz="2400" dirty="0">
                <a:latin typeface="Calibri" panose="020F0502020204030204"/>
              </a:rPr>
              <a:t>OA3 Tool – </a:t>
            </a:r>
            <a:r>
              <a:rPr lang="pl-PL" sz="2400" dirty="0">
                <a:latin typeface="Calibri" panose="020F0502020204030204"/>
              </a:rPr>
              <a:t>Dostępne w </a:t>
            </a:r>
            <a:r>
              <a:rPr lang="en-US" sz="2400" dirty="0">
                <a:latin typeface="Calibri" panose="020F0502020204030204"/>
              </a:rPr>
              <a:t>Windows 10 ADK</a:t>
            </a:r>
          </a:p>
          <a:p>
            <a:pPr marL="167640" indent="-167640" defTabSz="672290">
              <a:spcBef>
                <a:spcPts val="1600"/>
              </a:spcBef>
            </a:pPr>
            <a:r>
              <a:rPr lang="pl-PL" sz="1600" dirty="0"/>
              <a:t>Narzędzie wiersza poleceń obsługujące przygotowanie, raportowanie i zwracanie unikalnego identyfikatora do aktywacji komputerów w fabryce</a:t>
            </a:r>
            <a:endParaRPr lang="en-US" sz="1600" dirty="0">
              <a:latin typeface="Calibri" panose="020F0502020204030204"/>
              <a:cs typeface="Calibri"/>
            </a:endParaRPr>
          </a:p>
          <a:p>
            <a:pPr marL="167640" indent="-167640" defTabSz="672290">
              <a:spcBef>
                <a:spcPts val="1600"/>
              </a:spcBef>
            </a:pPr>
            <a:r>
              <a:rPr lang="pl-PL" sz="1600" dirty="0"/>
              <a:t>Opiera się na pliku konfiguracyjnym (ogólnie jako OA3.cfg) w celu komunikacji i pobrania kluczy z serwera (MDOS / MDOS SC)</a:t>
            </a:r>
          </a:p>
          <a:p>
            <a:pPr marL="167640" indent="-167640" defTabSz="672290">
              <a:spcBef>
                <a:spcPts val="1600"/>
              </a:spcBef>
            </a:pPr>
            <a:r>
              <a:rPr lang="pl-PL" sz="1600" dirty="0">
                <a:latin typeface="Calibri" panose="020F0502020204030204"/>
              </a:rPr>
              <a:t>Uruchamiane jest w trybie audytu i nie wpływa w żaden sposób na działanie użytkownika przy pierwszym uruchomieniu (OOBE)</a:t>
            </a:r>
            <a:endParaRPr lang="en-IE" sz="1600" dirty="0">
              <a:latin typeface="Calibri" panose="020F0502020204030204"/>
              <a:cs typeface="Calibri"/>
            </a:endParaRPr>
          </a:p>
          <a:p>
            <a:pPr marL="167640" indent="-167640" defTabSz="672290">
              <a:spcBef>
                <a:spcPts val="1600"/>
              </a:spcBef>
            </a:pPr>
            <a:endParaRPr lang="en-US" sz="1866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L="0" indent="0" defTabSz="672290">
              <a:spcBef>
                <a:spcPts val="1600"/>
              </a:spcBef>
              <a:buNone/>
            </a:pPr>
            <a:r>
              <a:rPr lang="en-US" sz="2400" dirty="0">
                <a:latin typeface="Calibri" panose="020F0502020204030204"/>
              </a:rPr>
              <a:t>MAR Xpress (</a:t>
            </a:r>
            <a:r>
              <a:rPr lang="pl-PL" sz="2400" dirty="0">
                <a:latin typeface="Calibri" panose="020F0502020204030204"/>
              </a:rPr>
              <a:t>Przykładowe narzędzie</a:t>
            </a:r>
            <a:r>
              <a:rPr lang="en-US" sz="2400" dirty="0">
                <a:latin typeface="Calibri" panose="020F0502020204030204"/>
              </a:rPr>
              <a:t>)</a:t>
            </a:r>
            <a:endParaRPr lang="en-US" sz="2400" dirty="0">
              <a:latin typeface="Calibri" panose="020F0502020204030204"/>
              <a:cs typeface="Calibri"/>
            </a:endParaRPr>
          </a:p>
          <a:p>
            <a:pPr marL="167640" indent="-167640" defTabSz="672290">
              <a:spcBef>
                <a:spcPts val="1600"/>
              </a:spcBef>
            </a:pPr>
            <a:r>
              <a:rPr lang="pl-PL" sz="1600" dirty="0">
                <a:latin typeface="Calibri" panose="020F0502020204030204"/>
              </a:rPr>
              <a:t>Skrypt </a:t>
            </a:r>
            <a:r>
              <a:rPr lang="en-US" sz="1600" dirty="0" err="1">
                <a:latin typeface="Calibri" panose="020F0502020204030204"/>
              </a:rPr>
              <a:t>Powershell</a:t>
            </a:r>
            <a:r>
              <a:rPr lang="en-US" sz="1600" dirty="0">
                <a:latin typeface="Calibri" panose="020F0502020204030204"/>
              </a:rPr>
              <a:t> </a:t>
            </a:r>
            <a:r>
              <a:rPr lang="pl-PL" sz="1600" dirty="0">
                <a:latin typeface="Calibri" panose="020F0502020204030204"/>
              </a:rPr>
              <a:t>automatyzujący instalację cyfrowych kluczy produktu i generowanie raportów CBR</a:t>
            </a:r>
          </a:p>
          <a:p>
            <a:pPr marL="167640" indent="-167640" defTabSz="672290">
              <a:spcBef>
                <a:spcPts val="1600"/>
              </a:spcBef>
            </a:pPr>
            <a:r>
              <a:rPr lang="pl-PL" sz="1600" dirty="0">
                <a:latin typeface="Calibri" panose="020F0502020204030204"/>
              </a:rPr>
              <a:t>Skrypt dostępny bezpłatnie od firmy Microsoft</a:t>
            </a:r>
            <a:endParaRPr lang="en-US" sz="1600" dirty="0">
              <a:latin typeface="Calibri" panose="020F0502020204030204"/>
              <a:cs typeface="Calibri"/>
            </a:endParaRPr>
          </a:p>
          <a:p>
            <a:pPr marL="167640" indent="-167640" defTabSz="672290">
              <a:spcBef>
                <a:spcPts val="1600"/>
              </a:spcBef>
            </a:pPr>
            <a:r>
              <a:rPr lang="en-US" sz="1600" dirty="0"/>
              <a:t>MAR Xpress </a:t>
            </a:r>
            <a:r>
              <a:rPr lang="pl-PL" sz="1600" dirty="0"/>
              <a:t>jest oferowany bez żadnej gwarancji bezpośredniej lub dorozumianej (już wyjaśniam dlaczego…)</a:t>
            </a:r>
          </a:p>
          <a:p>
            <a:pPr marL="167640" indent="-167640" defTabSz="672290">
              <a:spcBef>
                <a:spcPts val="1600"/>
              </a:spcBef>
            </a:pPr>
            <a:r>
              <a:rPr lang="en-US" sz="1600" dirty="0" err="1">
                <a:ea typeface="+mn-lt"/>
                <a:cs typeface="+mn-lt"/>
              </a:rPr>
              <a:t>MARXpress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pl-PL" sz="1600" dirty="0">
                <a:ea typeface="+mn-lt"/>
                <a:cs typeface="+mn-lt"/>
              </a:rPr>
              <a:t>można pobrać z naszego serwera FTP</a:t>
            </a:r>
            <a:endParaRPr lang="en-US" sz="1600" dirty="0">
              <a:latin typeface="Calibri" panose="020F0502020204030204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07A676-784F-49A5-899D-08B4C753AE88}"/>
              </a:ext>
            </a:extLst>
          </p:cNvPr>
          <p:cNvSpPr txBox="1">
            <a:spLocks/>
          </p:cNvSpPr>
          <p:nvPr/>
        </p:nvSpPr>
        <p:spPr>
          <a:xfrm>
            <a:off x="462354" y="195235"/>
            <a:ext cx="10971247" cy="6516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0" cap="none" spc="-102" baseline="0">
                <a:ln w="3175">
                  <a:noFill/>
                </a:ln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914367"/>
            <a:r>
              <a:rPr lang="pl-PL" sz="4705" spc="-100" dirty="0">
                <a:solidFill>
                  <a:prstClr val="black"/>
                </a:solidFill>
              </a:rPr>
              <a:t>Narzędzia produkcyjne</a:t>
            </a:r>
            <a:endParaRPr lang="en-US" sz="4705" spc="-100" dirty="0">
              <a:solidFill>
                <a:prstClr val="blac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3CD7A5-833F-44EC-8B68-E77235246F72}"/>
              </a:ext>
            </a:extLst>
          </p:cNvPr>
          <p:cNvGrpSpPr/>
          <p:nvPr/>
        </p:nvGrpSpPr>
        <p:grpSpPr>
          <a:xfrm>
            <a:off x="6576172" y="1632464"/>
            <a:ext cx="5198950" cy="1364413"/>
            <a:chOff x="130154" y="3635901"/>
            <a:chExt cx="3899766" cy="10234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067C66-3DC3-4AE7-8082-113266A4E006}"/>
                </a:ext>
              </a:extLst>
            </p:cNvPr>
            <p:cNvGrpSpPr/>
            <p:nvPr/>
          </p:nvGrpSpPr>
          <p:grpSpPr>
            <a:xfrm>
              <a:off x="130154" y="3650131"/>
              <a:ext cx="3832248" cy="1009225"/>
              <a:chOff x="123629" y="3726805"/>
              <a:chExt cx="3782207" cy="1009225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A44D9B90-6199-4A25-BB52-8BB825FA29D0}"/>
                  </a:ext>
                </a:extLst>
              </p:cNvPr>
              <p:cNvSpPr/>
              <p:nvPr/>
            </p:nvSpPr>
            <p:spPr>
              <a:xfrm>
                <a:off x="179019" y="3726805"/>
                <a:ext cx="3726817" cy="100922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32">
                  <a:defRPr/>
                </a:pPr>
                <a:endParaRPr lang="en-US" sz="1679">
                  <a:solidFill>
                    <a:srgbClr val="000000">
                      <a:lumMod val="75000"/>
                      <a:lumOff val="25000"/>
                    </a:srgbClr>
                  </a:solidFill>
                  <a:latin typeface="Segoe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BE45476-D3A2-4C6E-ABA0-267D2FFD86CD}"/>
                  </a:ext>
                </a:extLst>
              </p:cNvPr>
              <p:cNvSpPr/>
              <p:nvPr/>
            </p:nvSpPr>
            <p:spPr>
              <a:xfrm>
                <a:off x="1182945" y="3763274"/>
                <a:ext cx="1008012" cy="838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32">
                  <a:defRPr/>
                </a:pP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Przygotowanie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: </a:t>
                </a: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pobranie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 DPK </a:t>
                </a: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i utworzenie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 </a:t>
                </a: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plików 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.BIN</a:t>
                </a:r>
                <a:b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</a:b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i 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.XML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AD2B43A-66A7-4F9D-AECF-6BE4B79C7487}"/>
                  </a:ext>
                </a:extLst>
              </p:cNvPr>
              <p:cNvGrpSpPr/>
              <p:nvPr/>
            </p:nvGrpSpPr>
            <p:grpSpPr>
              <a:xfrm>
                <a:off x="123629" y="3863433"/>
                <a:ext cx="1221837" cy="807284"/>
                <a:chOff x="123629" y="3863433"/>
                <a:chExt cx="1221837" cy="807284"/>
              </a:xfrm>
            </p:grpSpPr>
            <p:pic>
              <p:nvPicPr>
                <p:cNvPr id="17" name="Grafik 6" descr="cid:image002.jpg@01CEAFC7.EFDA58E0">
                  <a:extLst>
                    <a:ext uri="{FF2B5EF4-FFF2-40B4-BE49-F238E27FC236}">
                      <a16:creationId xmlns:a16="http://schemas.microsoft.com/office/drawing/2014/main" id="{97EE9893-52A0-4E84-9E27-7357C00999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3629" y="3863433"/>
                  <a:ext cx="1136571" cy="807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743F72A-8DD1-483D-B0B8-9695A9FD5C81}"/>
                    </a:ext>
                  </a:extLst>
                </p:cNvPr>
                <p:cNvGrpSpPr/>
                <p:nvPr/>
              </p:nvGrpSpPr>
              <p:grpSpPr>
                <a:xfrm>
                  <a:off x="664280" y="3901649"/>
                  <a:ext cx="681186" cy="442375"/>
                  <a:chOff x="1133964" y="1519252"/>
                  <a:chExt cx="1831646" cy="1023148"/>
                </a:xfrm>
              </p:grpSpPr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12383ED6-37EE-47D1-A250-7025DABCCE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6200000">
                    <a:off x="1538213" y="1115003"/>
                    <a:ext cx="1023148" cy="1831646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6246C38C-AF1E-443D-89ED-F54BEA722E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grayscl/>
                  </a:blip>
                  <a:stretch>
                    <a:fillRect/>
                  </a:stretch>
                </p:blipFill>
                <p:spPr>
                  <a:xfrm rot="5400000">
                    <a:off x="1616144" y="1519251"/>
                    <a:ext cx="957435" cy="9574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C7149D-CEC4-4DF4-8B02-67445389EBAE}"/>
                </a:ext>
              </a:extLst>
            </p:cNvPr>
            <p:cNvGrpSpPr/>
            <p:nvPr/>
          </p:nvGrpSpPr>
          <p:grpSpPr>
            <a:xfrm>
              <a:off x="2142139" y="3635901"/>
              <a:ext cx="1887781" cy="992432"/>
              <a:chOff x="2142139" y="3635901"/>
              <a:chExt cx="1887781" cy="9924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BF45D4D-EC5A-4F16-A3F7-CDD96153F51D}"/>
                  </a:ext>
                </a:extLst>
              </p:cNvPr>
              <p:cNvGrpSpPr/>
              <p:nvPr/>
            </p:nvGrpSpPr>
            <p:grpSpPr>
              <a:xfrm>
                <a:off x="2268454" y="3729373"/>
                <a:ext cx="800320" cy="850739"/>
                <a:chOff x="1076152" y="3697663"/>
                <a:chExt cx="1394254" cy="150966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3F7B54A-B940-4A90-BB5D-E0F1CDCAC643}"/>
                    </a:ext>
                  </a:extLst>
                </p:cNvPr>
                <p:cNvGrpSpPr/>
                <p:nvPr/>
              </p:nvGrpSpPr>
              <p:grpSpPr>
                <a:xfrm>
                  <a:off x="1076152" y="3813073"/>
                  <a:ext cx="1394254" cy="1394254"/>
                  <a:chOff x="1076152" y="3813073"/>
                  <a:chExt cx="1394254" cy="1394254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A2C4F99D-FC56-435E-A831-841689CB20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076152" y="3813073"/>
                    <a:ext cx="1394254" cy="1394254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2E9A694E-4CDB-48DA-AAA5-C1366546E7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grayscl/>
                    <a:alphaModFix amt="83000"/>
                  </a:blip>
                  <a:stretch>
                    <a:fillRect/>
                  </a:stretch>
                </p:blipFill>
                <p:spPr>
                  <a:xfrm rot="8100000">
                    <a:off x="1360173" y="4276398"/>
                    <a:ext cx="826216" cy="8262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</p:grp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0F6547B7-A7FB-42D6-A3A7-82DE2A2004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0800000" flipV="1">
                  <a:off x="1107005" y="3697663"/>
                  <a:ext cx="780302" cy="10519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63ADC9-5B33-42B0-AC29-6B4DD2BE4448}"/>
                  </a:ext>
                </a:extLst>
              </p:cNvPr>
              <p:cNvSpPr/>
              <p:nvPr/>
            </p:nvSpPr>
            <p:spPr>
              <a:xfrm>
                <a:off x="2933388" y="3635901"/>
                <a:ext cx="1096532" cy="992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32">
                  <a:defRPr/>
                </a:pP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Raportowanie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: </a:t>
                </a: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Tworzenie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 HW hash, </a:t>
                </a: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powiązanie z </a:t>
                </a:r>
                <a:r>
                  <a:rPr lang="en-US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DPK ID</a:t>
                </a:r>
                <a:b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</a:br>
                <a:r>
                  <a:rPr lang="pl-PL" sz="1333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Segoe"/>
                  </a:rPr>
                  <a:t>i zapisanie na serwerze</a:t>
                </a:r>
                <a:endParaRPr lang="en-US" sz="1333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Segoe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717734A-E199-40A3-8B18-879CCC4ED0E7}"/>
                  </a:ext>
                </a:extLst>
              </p:cNvPr>
              <p:cNvCxnSpPr/>
              <p:nvPr/>
            </p:nvCxnSpPr>
            <p:spPr>
              <a:xfrm flipH="1">
                <a:off x="2142139" y="3824974"/>
                <a:ext cx="1" cy="630912"/>
              </a:xfrm>
              <a:prstGeom prst="line">
                <a:avLst/>
              </a:prstGeom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30000">
                      <a:schemeClr val="tx1">
                        <a:lumMod val="50000"/>
                        <a:lumOff val="50000"/>
                      </a:schemeClr>
                    </a:gs>
                  </a:gsLst>
                  <a:lin ang="8400000" scaled="0"/>
                </a:gra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346759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A676-784F-49A5-899D-08B4C753AE88}"/>
              </a:ext>
            </a:extLst>
          </p:cNvPr>
          <p:cNvSpPr txBox="1">
            <a:spLocks/>
          </p:cNvSpPr>
          <p:nvPr/>
        </p:nvSpPr>
        <p:spPr>
          <a:xfrm>
            <a:off x="314727" y="65954"/>
            <a:ext cx="11652545" cy="570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0" cap="none" spc="-102" baseline="0">
                <a:ln w="3175">
                  <a:noFill/>
                </a:ln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914367"/>
            <a:r>
              <a:rPr lang="pl-PL" sz="4117" spc="-100" dirty="0">
                <a:solidFill>
                  <a:prstClr val="black"/>
                </a:solidFill>
              </a:rPr>
              <a:t>Krok po kroku</a:t>
            </a:r>
            <a:r>
              <a:rPr lang="en-US" sz="4117" spc="-100" dirty="0">
                <a:solidFill>
                  <a:prstClr val="black"/>
                </a:solidFill>
              </a:rPr>
              <a:t> – </a:t>
            </a:r>
            <a:r>
              <a:rPr lang="pl-PL" sz="4117" spc="-100" dirty="0">
                <a:solidFill>
                  <a:prstClr val="black"/>
                </a:solidFill>
              </a:rPr>
              <a:t>od instalacji klucza do raportu</a:t>
            </a:r>
            <a:r>
              <a:rPr lang="en-US" sz="4117" spc="-100" dirty="0">
                <a:solidFill>
                  <a:prstClr val="black"/>
                </a:solidFill>
              </a:rPr>
              <a:t> CBR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1305B-5024-4EF1-AB20-7067310BB875}"/>
              </a:ext>
            </a:extLst>
          </p:cNvPr>
          <p:cNvSpPr/>
          <p:nvPr/>
        </p:nvSpPr>
        <p:spPr>
          <a:xfrm>
            <a:off x="415324" y="745074"/>
            <a:ext cx="11552388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Zmodyfikować plik konfiguracyjny </a:t>
            </a:r>
            <a:r>
              <a:rPr lang="en-US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 informacjami </a:t>
            </a:r>
            <a:r>
              <a:rPr lang="en-US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MSFT S</a:t>
            </a:r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KU</a:t>
            </a:r>
            <a:r>
              <a:rPr lang="en-US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FD0D2D-FA2D-468C-8B51-8DF24B517285}"/>
              </a:ext>
            </a:extLst>
          </p:cNvPr>
          <p:cNvSpPr/>
          <p:nvPr/>
        </p:nvSpPr>
        <p:spPr>
          <a:xfrm>
            <a:off x="414878" y="1264657"/>
            <a:ext cx="11552391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Uruchomić wiersz poleceń (CMD)</a:t>
            </a:r>
            <a:endParaRPr lang="en-US" sz="1765" dirty="0">
              <a:solidFill>
                <a:prstClr val="white"/>
              </a:solidFill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5EE96F-570E-4E3C-B10F-2A42235FF239}"/>
              </a:ext>
            </a:extLst>
          </p:cNvPr>
          <p:cNvSpPr/>
          <p:nvPr/>
        </p:nvSpPr>
        <p:spPr>
          <a:xfrm>
            <a:off x="414881" y="1784241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Uruchomić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OA3tool.exe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aby pobrać kolejny klucz od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FFKI (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jeśli klucze są przechowywane na serwerze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A775BD-63D9-4F19-921F-CF3308CD5157}"/>
              </a:ext>
            </a:extLst>
          </p:cNvPr>
          <p:cNvSpPr/>
          <p:nvPr/>
        </p:nvSpPr>
        <p:spPr>
          <a:xfrm>
            <a:off x="414878" y="2287746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pobranego klucza produktu do tymczasowego folderu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EEC1BD-874B-4544-80D6-FCDCBA48F91A}"/>
              </a:ext>
            </a:extLst>
          </p:cNvPr>
          <p:cNvSpPr/>
          <p:nvPr/>
        </p:nvSpPr>
        <p:spPr>
          <a:xfrm>
            <a:off x="414879" y="2807581"/>
            <a:ext cx="11552393" cy="36394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Uruchomienie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Slmgr.vbs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aby zapisać nowy klucz do rejestru Windows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(tryb audytu lub użytkownika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228895-C4E4-442A-B67D-42FBB985BDCE}"/>
              </a:ext>
            </a:extLst>
          </p:cNvPr>
          <p:cNvSpPr/>
          <p:nvPr/>
        </p:nvSpPr>
        <p:spPr>
          <a:xfrm>
            <a:off x="414878" y="3336064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Sprawdzenie </a:t>
            </a:r>
            <a:r>
              <a:rPr lang="pl-PL" sz="1765" dirty="0" err="1">
                <a:solidFill>
                  <a:prstClr val="white"/>
                </a:solidFill>
                <a:latin typeface="Calibri" panose="020F0502020204030204"/>
              </a:rPr>
              <a:t>BIOSu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 czy jest zainstalowany inny klucz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(OA3tool.exe /validate)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4124B5-3EE0-4472-A9F1-C3D786FC7CC3}"/>
              </a:ext>
            </a:extLst>
          </p:cNvPr>
          <p:cNvSpPr/>
          <p:nvPr/>
        </p:nvSpPr>
        <p:spPr>
          <a:xfrm>
            <a:off x="414878" y="3870211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Uruchomienie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OA3tool.exe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aby wygenerować identyfikator sprzętowy (Hardware </a:t>
            </a:r>
            <a:r>
              <a:rPr lang="pl-PL" sz="1765" dirty="0" err="1">
                <a:solidFill>
                  <a:prstClr val="white"/>
                </a:solidFill>
                <a:latin typeface="Calibri" panose="020F0502020204030204"/>
              </a:rPr>
              <a:t>Hash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) oraz CBR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116E4F-BE66-4116-A6C3-6845D16ECDC2}"/>
              </a:ext>
            </a:extLst>
          </p:cNvPr>
          <p:cNvSpPr/>
          <p:nvPr/>
        </p:nvSpPr>
        <p:spPr>
          <a:xfrm>
            <a:off x="414879" y="4424680"/>
            <a:ext cx="11552385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CBR do tymczasowego folderu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2C8903-2E5A-43E5-AA04-071B1F28EB81}"/>
              </a:ext>
            </a:extLst>
          </p:cNvPr>
          <p:cNvSpPr/>
          <p:nvPr/>
        </p:nvSpPr>
        <p:spPr>
          <a:xfrm>
            <a:off x="415314" y="4986552"/>
            <a:ext cx="11551439" cy="36394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nowego klucza do raportu CBR i zastąpienie istniejącego klucza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D680CD-01A0-4BE0-B2AA-BADA5775BBC1}"/>
              </a:ext>
            </a:extLst>
          </p:cNvPr>
          <p:cNvSpPr/>
          <p:nvPr/>
        </p:nvSpPr>
        <p:spPr>
          <a:xfrm>
            <a:off x="414877" y="5536291"/>
            <a:ext cx="11551439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CBR do folderu docelowego (dla wysyłki do Microsoft)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2237A-CEE8-40CB-AE89-A3513B5502F7}"/>
              </a:ext>
            </a:extLst>
          </p:cNvPr>
          <p:cNvSpPr/>
          <p:nvPr/>
        </p:nvSpPr>
        <p:spPr>
          <a:xfrm>
            <a:off x="414877" y="6086029"/>
            <a:ext cx="11551439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Przesłanie raportu CBR do FFKI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5B923B39-8D45-45F6-9954-84DB630B82ED}"/>
              </a:ext>
            </a:extLst>
          </p:cNvPr>
          <p:cNvSpPr/>
          <p:nvPr/>
        </p:nvSpPr>
        <p:spPr>
          <a:xfrm>
            <a:off x="5656903" y="1098532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5ED161E-7F9E-4F31-A9B8-856A49559E91}"/>
              </a:ext>
            </a:extLst>
          </p:cNvPr>
          <p:cNvSpPr/>
          <p:nvPr/>
        </p:nvSpPr>
        <p:spPr>
          <a:xfrm>
            <a:off x="5656903" y="1599305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7541F5E4-DCF8-4C40-BE81-7AED38301E8A}"/>
              </a:ext>
            </a:extLst>
          </p:cNvPr>
          <p:cNvSpPr/>
          <p:nvPr/>
        </p:nvSpPr>
        <p:spPr>
          <a:xfrm>
            <a:off x="5656903" y="2133095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14D8E76-7682-4C5B-AAE4-CD4922E9B1F4}"/>
              </a:ext>
            </a:extLst>
          </p:cNvPr>
          <p:cNvSpPr/>
          <p:nvPr/>
        </p:nvSpPr>
        <p:spPr>
          <a:xfrm>
            <a:off x="5646715" y="2611050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87915AD-7142-47AF-8F70-90E839B58B5C}"/>
              </a:ext>
            </a:extLst>
          </p:cNvPr>
          <p:cNvSpPr/>
          <p:nvPr/>
        </p:nvSpPr>
        <p:spPr>
          <a:xfrm>
            <a:off x="5646715" y="3150219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DE400912-C70E-4CD4-BBA5-A9FBE512429E}"/>
              </a:ext>
            </a:extLst>
          </p:cNvPr>
          <p:cNvSpPr/>
          <p:nvPr/>
        </p:nvSpPr>
        <p:spPr>
          <a:xfrm>
            <a:off x="5646715" y="3681428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5F90A84-7F31-404A-BC1F-25BDAA41AC4A}"/>
              </a:ext>
            </a:extLst>
          </p:cNvPr>
          <p:cNvSpPr/>
          <p:nvPr/>
        </p:nvSpPr>
        <p:spPr>
          <a:xfrm>
            <a:off x="5640313" y="4232284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4C1FC025-C005-486D-BD34-27F336E9A9C5}"/>
              </a:ext>
            </a:extLst>
          </p:cNvPr>
          <p:cNvSpPr/>
          <p:nvPr/>
        </p:nvSpPr>
        <p:spPr>
          <a:xfrm>
            <a:off x="5640313" y="4782446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265A39C0-E901-4CC9-9D82-40E1B7625479}"/>
              </a:ext>
            </a:extLst>
          </p:cNvPr>
          <p:cNvSpPr/>
          <p:nvPr/>
        </p:nvSpPr>
        <p:spPr>
          <a:xfrm>
            <a:off x="5640313" y="5331716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A157114-E2AA-4ABF-B678-AB7B9A97639B}"/>
              </a:ext>
            </a:extLst>
          </p:cNvPr>
          <p:cNvSpPr/>
          <p:nvPr/>
        </p:nvSpPr>
        <p:spPr>
          <a:xfrm>
            <a:off x="5630125" y="5894155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C47978-9937-42C5-99EC-5D138CBBD438}"/>
              </a:ext>
            </a:extLst>
          </p:cNvPr>
          <p:cNvSpPr/>
          <p:nvPr/>
        </p:nvSpPr>
        <p:spPr>
          <a:xfrm>
            <a:off x="246411" y="702435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8A00890-9AE4-4B3D-BE4F-9FDB63B644B1}"/>
              </a:ext>
            </a:extLst>
          </p:cNvPr>
          <p:cNvSpPr/>
          <p:nvPr/>
        </p:nvSpPr>
        <p:spPr>
          <a:xfrm>
            <a:off x="246412" y="1238010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4C4D95-B0C0-4380-9363-9DEC031BF381}"/>
              </a:ext>
            </a:extLst>
          </p:cNvPr>
          <p:cNvSpPr/>
          <p:nvPr/>
        </p:nvSpPr>
        <p:spPr>
          <a:xfrm>
            <a:off x="239808" y="1781266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25C83AA-F0E2-4649-90BC-E6C4957003B8}"/>
              </a:ext>
            </a:extLst>
          </p:cNvPr>
          <p:cNvSpPr/>
          <p:nvPr/>
        </p:nvSpPr>
        <p:spPr>
          <a:xfrm>
            <a:off x="246411" y="2265171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BAA6BD-203B-4AC6-B88D-47A32E56816B}"/>
              </a:ext>
            </a:extLst>
          </p:cNvPr>
          <p:cNvSpPr/>
          <p:nvPr/>
        </p:nvSpPr>
        <p:spPr>
          <a:xfrm>
            <a:off x="224729" y="2775511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56535F0-31DB-4EED-8FC2-2E848928FDC1}"/>
              </a:ext>
            </a:extLst>
          </p:cNvPr>
          <p:cNvSpPr/>
          <p:nvPr/>
        </p:nvSpPr>
        <p:spPr>
          <a:xfrm>
            <a:off x="229137" y="3308833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1C9888A-6869-438D-B70E-0DD40CBA1E1C}"/>
              </a:ext>
            </a:extLst>
          </p:cNvPr>
          <p:cNvSpPr/>
          <p:nvPr/>
        </p:nvSpPr>
        <p:spPr>
          <a:xfrm>
            <a:off x="239807" y="3842155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6EE53-6B0B-492D-9480-2A7F3A461342}"/>
              </a:ext>
            </a:extLst>
          </p:cNvPr>
          <p:cNvSpPr/>
          <p:nvPr/>
        </p:nvSpPr>
        <p:spPr>
          <a:xfrm>
            <a:off x="263319" y="4389002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D02535-6C0C-4328-9BF4-2FCD6934E3F9}"/>
              </a:ext>
            </a:extLst>
          </p:cNvPr>
          <p:cNvSpPr/>
          <p:nvPr/>
        </p:nvSpPr>
        <p:spPr>
          <a:xfrm>
            <a:off x="263318" y="4969689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AF4B59D-E0B3-42F3-AAB5-2FE406A0D0E9}"/>
              </a:ext>
            </a:extLst>
          </p:cNvPr>
          <p:cNvSpPr/>
          <p:nvPr/>
        </p:nvSpPr>
        <p:spPr>
          <a:xfrm>
            <a:off x="263317" y="5504402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49C4437-E968-4EB4-94E9-8588EF52BF04}"/>
              </a:ext>
            </a:extLst>
          </p:cNvPr>
          <p:cNvSpPr/>
          <p:nvPr/>
        </p:nvSpPr>
        <p:spPr>
          <a:xfrm>
            <a:off x="266897" y="6038218"/>
            <a:ext cx="475354" cy="430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D4D06-8BA5-499A-B074-B280E7DEABED}"/>
              </a:ext>
            </a:extLst>
          </p:cNvPr>
          <p:cNvSpPr/>
          <p:nvPr/>
        </p:nvSpPr>
        <p:spPr>
          <a:xfrm>
            <a:off x="5267419" y="6513912"/>
            <a:ext cx="6924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i="1" dirty="0">
                <a:solidFill>
                  <a:srgbClr val="FF0000"/>
                </a:solidFill>
              </a:rPr>
              <a:t>Szczegółowe informacje można znaleźć w Poradniku dotyczącym licencji cyfrowych MAR wersja 1.0.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77EA0E-9615-4E1D-B9D8-9E9EF04BC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97968"/>
              </p:ext>
            </p:extLst>
          </p:nvPr>
        </p:nvGraphicFramePr>
        <p:xfrm>
          <a:off x="839788" y="6218238"/>
          <a:ext cx="37052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Obiekt powłoki pakowarki" showAsIcon="1" r:id="rId4" imgW="3904560" imgH="524880" progId="Package">
                  <p:embed/>
                </p:oleObj>
              </mc:Choice>
              <mc:Fallback>
                <p:oleObj name="Obiekt powłoki pakowarki" showAsIcon="1" r:id="rId4" imgW="3904560" imgH="52488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E77EA0E-9615-4E1D-B9D8-9E9EF04BC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788" y="6218238"/>
                        <a:ext cx="3705225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3436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A676-784F-49A5-899D-08B4C753AE88}"/>
              </a:ext>
            </a:extLst>
          </p:cNvPr>
          <p:cNvSpPr txBox="1">
            <a:spLocks/>
          </p:cNvSpPr>
          <p:nvPr/>
        </p:nvSpPr>
        <p:spPr>
          <a:xfrm>
            <a:off x="314727" y="174811"/>
            <a:ext cx="11652545" cy="5702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0" cap="none" spc="-102" baseline="0">
                <a:ln w="3175">
                  <a:noFill/>
                </a:ln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914367"/>
            <a:r>
              <a:rPr lang="en-US" sz="4117" spc="-100">
                <a:solidFill>
                  <a:prstClr val="black"/>
                </a:solidFill>
              </a:rPr>
              <a:t>MAR Xpress Tool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1305B-5024-4EF1-AB20-7067310BB875}"/>
              </a:ext>
            </a:extLst>
          </p:cNvPr>
          <p:cNvSpPr/>
          <p:nvPr/>
        </p:nvSpPr>
        <p:spPr>
          <a:xfrm>
            <a:off x="611291" y="959739"/>
            <a:ext cx="5329868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Zmodyfikować plik konfiguracyjny 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 informacjami 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MSFT S</a:t>
            </a:r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KU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FD0D2D-FA2D-468C-8B51-8DF24B517285}"/>
              </a:ext>
            </a:extLst>
          </p:cNvPr>
          <p:cNvSpPr/>
          <p:nvPr/>
        </p:nvSpPr>
        <p:spPr>
          <a:xfrm>
            <a:off x="610846" y="1479322"/>
            <a:ext cx="5329869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Uruchomić wiersz poleceń (CMD)</a:t>
            </a:r>
            <a:endParaRPr lang="en-US" sz="1400" dirty="0">
              <a:solidFill>
                <a:prstClr val="white"/>
              </a:solidFill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5EE96F-570E-4E3C-B10F-2A42235FF239}"/>
              </a:ext>
            </a:extLst>
          </p:cNvPr>
          <p:cNvSpPr/>
          <p:nvPr/>
        </p:nvSpPr>
        <p:spPr>
          <a:xfrm>
            <a:off x="610849" y="1998906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Uruchomić</a:t>
            </a:r>
            <a:r>
              <a:rPr lang="en-US" sz="1400" dirty="0">
                <a:solidFill>
                  <a:prstClr val="white"/>
                </a:solidFill>
              </a:rPr>
              <a:t> OA3tool.exe </a:t>
            </a:r>
            <a:r>
              <a:rPr lang="pl-PL" sz="1400" dirty="0">
                <a:solidFill>
                  <a:prstClr val="white"/>
                </a:solidFill>
              </a:rPr>
              <a:t>aby pobrać kolejny klucz od</a:t>
            </a:r>
            <a:r>
              <a:rPr lang="en-US" sz="1400" dirty="0">
                <a:solidFill>
                  <a:prstClr val="white"/>
                </a:solidFill>
              </a:rPr>
              <a:t> FFKI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A775BD-63D9-4F19-921F-CF3308CD5157}"/>
              </a:ext>
            </a:extLst>
          </p:cNvPr>
          <p:cNvSpPr/>
          <p:nvPr/>
        </p:nvSpPr>
        <p:spPr>
          <a:xfrm>
            <a:off x="610846" y="2502411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Zapisanie pobranego klucza produktu do tymczasowego folderu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EEC1BD-874B-4544-80D6-FCDCBA48F91A}"/>
              </a:ext>
            </a:extLst>
          </p:cNvPr>
          <p:cNvSpPr/>
          <p:nvPr/>
        </p:nvSpPr>
        <p:spPr>
          <a:xfrm>
            <a:off x="610847" y="3022246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Uruchomienie</a:t>
            </a:r>
            <a:r>
              <a:rPr lang="en-US" sz="1400" dirty="0">
                <a:solidFill>
                  <a:prstClr val="white"/>
                </a:solidFill>
              </a:rPr>
              <a:t> Slmgr.vbs </a:t>
            </a:r>
            <a:r>
              <a:rPr lang="pl-PL" sz="1400" dirty="0">
                <a:solidFill>
                  <a:prstClr val="white"/>
                </a:solidFill>
              </a:rPr>
              <a:t>aby </a:t>
            </a:r>
            <a:r>
              <a:rPr lang="pl-PL" sz="1400" dirty="0" err="1">
                <a:solidFill>
                  <a:prstClr val="white"/>
                </a:solidFill>
              </a:rPr>
              <a:t>zapisac</a:t>
            </a:r>
            <a:r>
              <a:rPr lang="pl-PL" sz="1400" dirty="0">
                <a:solidFill>
                  <a:prstClr val="white"/>
                </a:solidFill>
              </a:rPr>
              <a:t> nowy klucz do rejestru Windows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228895-C4E4-442A-B67D-42FBB985BDCE}"/>
              </a:ext>
            </a:extLst>
          </p:cNvPr>
          <p:cNvSpPr/>
          <p:nvPr/>
        </p:nvSpPr>
        <p:spPr>
          <a:xfrm>
            <a:off x="610846" y="3550729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Sprawdzenie </a:t>
            </a:r>
            <a:r>
              <a:rPr lang="pl-PL" sz="1400" dirty="0" err="1">
                <a:solidFill>
                  <a:prstClr val="white"/>
                </a:solidFill>
              </a:rPr>
              <a:t>BIOSu</a:t>
            </a:r>
            <a:r>
              <a:rPr lang="pl-PL" sz="1400" dirty="0">
                <a:solidFill>
                  <a:prstClr val="white"/>
                </a:solidFill>
              </a:rPr>
              <a:t> czy jest zainstalowany inny klucz</a:t>
            </a: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4124B5-3EE0-4472-A9F1-C3D786FC7CC3}"/>
              </a:ext>
            </a:extLst>
          </p:cNvPr>
          <p:cNvSpPr/>
          <p:nvPr/>
        </p:nvSpPr>
        <p:spPr>
          <a:xfrm>
            <a:off x="610846" y="4084876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Uruchomienie</a:t>
            </a:r>
            <a:r>
              <a:rPr lang="en-US" sz="1400" dirty="0">
                <a:solidFill>
                  <a:prstClr val="white"/>
                </a:solidFill>
              </a:rPr>
              <a:t> OA3tool.exe </a:t>
            </a:r>
            <a:r>
              <a:rPr lang="pl-PL" sz="1400" dirty="0">
                <a:solidFill>
                  <a:prstClr val="white"/>
                </a:solidFill>
              </a:rPr>
              <a:t>aby wygenerować Hardware </a:t>
            </a:r>
            <a:r>
              <a:rPr lang="pl-PL" sz="1400" dirty="0" err="1">
                <a:solidFill>
                  <a:prstClr val="white"/>
                </a:solidFill>
              </a:rPr>
              <a:t>Hash</a:t>
            </a:r>
            <a:r>
              <a:rPr lang="pl-PL" sz="1400" dirty="0">
                <a:solidFill>
                  <a:prstClr val="white"/>
                </a:solidFill>
              </a:rPr>
              <a:t> oraz CBR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116E4F-BE66-4116-A6C3-6845D16ECDC2}"/>
              </a:ext>
            </a:extLst>
          </p:cNvPr>
          <p:cNvSpPr/>
          <p:nvPr/>
        </p:nvSpPr>
        <p:spPr>
          <a:xfrm>
            <a:off x="610846" y="4639345"/>
            <a:ext cx="5329867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Zapisanie CBR do tymczasowego folderu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2C8903-2E5A-43E5-AA04-071B1F28EB81}"/>
              </a:ext>
            </a:extLst>
          </p:cNvPr>
          <p:cNvSpPr/>
          <p:nvPr/>
        </p:nvSpPr>
        <p:spPr>
          <a:xfrm>
            <a:off x="611283" y="5201217"/>
            <a:ext cx="5329430" cy="2769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200" dirty="0">
                <a:solidFill>
                  <a:prstClr val="white"/>
                </a:solidFill>
              </a:rPr>
              <a:t>Zapisanie nowego klucza do raportu CBR i zastąpienie istniejącego klucza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D680CD-01A0-4BE0-B2AA-BADA5775BBC1}"/>
              </a:ext>
            </a:extLst>
          </p:cNvPr>
          <p:cNvSpPr/>
          <p:nvPr/>
        </p:nvSpPr>
        <p:spPr>
          <a:xfrm>
            <a:off x="610846" y="5750956"/>
            <a:ext cx="532943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Zapisanie CBR do folderu docelowego (dla wysyłki do Microsoft)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2237A-CEE8-40CB-AE89-A3513B5502F7}"/>
              </a:ext>
            </a:extLst>
          </p:cNvPr>
          <p:cNvSpPr/>
          <p:nvPr/>
        </p:nvSpPr>
        <p:spPr>
          <a:xfrm>
            <a:off x="610846" y="6300694"/>
            <a:ext cx="532943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Przesłanie raportu CBR do FFKI</a:t>
            </a:r>
            <a:r>
              <a:rPr lang="en-US" sz="1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5B923B39-8D45-45F6-9954-84DB630B82ED}"/>
              </a:ext>
            </a:extLst>
          </p:cNvPr>
          <p:cNvSpPr/>
          <p:nvPr/>
        </p:nvSpPr>
        <p:spPr>
          <a:xfrm>
            <a:off x="3038649" y="1313197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5ED161E-7F9E-4F31-A9B8-856A49559E91}"/>
              </a:ext>
            </a:extLst>
          </p:cNvPr>
          <p:cNvSpPr/>
          <p:nvPr/>
        </p:nvSpPr>
        <p:spPr>
          <a:xfrm>
            <a:off x="3038649" y="1813970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7541F5E4-DCF8-4C40-BE81-7AED38301E8A}"/>
              </a:ext>
            </a:extLst>
          </p:cNvPr>
          <p:cNvSpPr/>
          <p:nvPr/>
        </p:nvSpPr>
        <p:spPr>
          <a:xfrm>
            <a:off x="3038649" y="2347760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14D8E76-7682-4C5B-AAE4-CD4922E9B1F4}"/>
              </a:ext>
            </a:extLst>
          </p:cNvPr>
          <p:cNvSpPr/>
          <p:nvPr/>
        </p:nvSpPr>
        <p:spPr>
          <a:xfrm>
            <a:off x="3028461" y="2825715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87915AD-7142-47AF-8F70-90E839B58B5C}"/>
              </a:ext>
            </a:extLst>
          </p:cNvPr>
          <p:cNvSpPr/>
          <p:nvPr/>
        </p:nvSpPr>
        <p:spPr>
          <a:xfrm>
            <a:off x="3028461" y="3364884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DE400912-C70E-4CD4-BBA5-A9FBE512429E}"/>
              </a:ext>
            </a:extLst>
          </p:cNvPr>
          <p:cNvSpPr/>
          <p:nvPr/>
        </p:nvSpPr>
        <p:spPr>
          <a:xfrm>
            <a:off x="3028461" y="3896093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5F90A84-7F31-404A-BC1F-25BDAA41AC4A}"/>
              </a:ext>
            </a:extLst>
          </p:cNvPr>
          <p:cNvSpPr/>
          <p:nvPr/>
        </p:nvSpPr>
        <p:spPr>
          <a:xfrm>
            <a:off x="3022059" y="4446949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4C1FC025-C005-486D-BD34-27F336E9A9C5}"/>
              </a:ext>
            </a:extLst>
          </p:cNvPr>
          <p:cNvSpPr/>
          <p:nvPr/>
        </p:nvSpPr>
        <p:spPr>
          <a:xfrm>
            <a:off x="3022059" y="4997111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265A39C0-E901-4CC9-9D82-40E1B7625479}"/>
              </a:ext>
            </a:extLst>
          </p:cNvPr>
          <p:cNvSpPr/>
          <p:nvPr/>
        </p:nvSpPr>
        <p:spPr>
          <a:xfrm>
            <a:off x="3022059" y="5546381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A157114-E2AA-4ABF-B678-AB7B9A97639B}"/>
              </a:ext>
            </a:extLst>
          </p:cNvPr>
          <p:cNvSpPr/>
          <p:nvPr/>
        </p:nvSpPr>
        <p:spPr>
          <a:xfrm>
            <a:off x="3011871" y="6108820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C0F0599-DAF3-4264-A353-71EE4C41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003" y="2288394"/>
            <a:ext cx="3906874" cy="3209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6B9FEB0-2FE4-49AD-A352-154CA60C3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69941" y="3176324"/>
            <a:ext cx="2254715" cy="1639953"/>
          </a:xfrm>
          <a:prstGeom prst="rect">
            <a:avLst/>
          </a:prstGeom>
        </p:spPr>
      </p:pic>
      <p:sp>
        <p:nvSpPr>
          <p:cNvPr id="51" name="Arrow: Right 50">
            <a:extLst>
              <a:ext uri="{FF2B5EF4-FFF2-40B4-BE49-F238E27FC236}">
                <a16:creationId xmlns:a16="http://schemas.microsoft.com/office/drawing/2014/main" id="{DA947C80-AD82-4467-AB69-206CEF5C77E4}"/>
              </a:ext>
            </a:extLst>
          </p:cNvPr>
          <p:cNvSpPr/>
          <p:nvPr/>
        </p:nvSpPr>
        <p:spPr>
          <a:xfrm>
            <a:off x="6095999" y="3436970"/>
            <a:ext cx="1111066" cy="1056618"/>
          </a:xfrm>
          <a:prstGeom prst="rightArrow">
            <a:avLst/>
          </a:prstGeom>
          <a:solidFill>
            <a:srgbClr val="535353"/>
          </a:solidFill>
          <a:ln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C47978-9937-42C5-99EC-5D138CBBD438}"/>
              </a:ext>
            </a:extLst>
          </p:cNvPr>
          <p:cNvSpPr/>
          <p:nvPr/>
        </p:nvSpPr>
        <p:spPr>
          <a:xfrm>
            <a:off x="229312" y="917100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8A00890-9AE4-4B3D-BE4F-9FDB63B644B1}"/>
              </a:ext>
            </a:extLst>
          </p:cNvPr>
          <p:cNvSpPr/>
          <p:nvPr/>
        </p:nvSpPr>
        <p:spPr>
          <a:xfrm>
            <a:off x="229313" y="1452675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4C4D95-B0C0-4380-9363-9DEC031BF381}"/>
              </a:ext>
            </a:extLst>
          </p:cNvPr>
          <p:cNvSpPr/>
          <p:nvPr/>
        </p:nvSpPr>
        <p:spPr>
          <a:xfrm>
            <a:off x="222709" y="1995931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25C83AA-F0E2-4649-90BC-E6C4957003B8}"/>
              </a:ext>
            </a:extLst>
          </p:cNvPr>
          <p:cNvSpPr/>
          <p:nvPr/>
        </p:nvSpPr>
        <p:spPr>
          <a:xfrm>
            <a:off x="229312" y="2479836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BAA6BD-203B-4AC6-B88D-47A32E56816B}"/>
              </a:ext>
            </a:extLst>
          </p:cNvPr>
          <p:cNvSpPr/>
          <p:nvPr/>
        </p:nvSpPr>
        <p:spPr>
          <a:xfrm>
            <a:off x="207630" y="2990176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56535F0-31DB-4EED-8FC2-2E848928FDC1}"/>
              </a:ext>
            </a:extLst>
          </p:cNvPr>
          <p:cNvSpPr/>
          <p:nvPr/>
        </p:nvSpPr>
        <p:spPr>
          <a:xfrm>
            <a:off x="212038" y="3523498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1C9888A-6869-438D-B70E-0DD40CBA1E1C}"/>
              </a:ext>
            </a:extLst>
          </p:cNvPr>
          <p:cNvSpPr/>
          <p:nvPr/>
        </p:nvSpPr>
        <p:spPr>
          <a:xfrm>
            <a:off x="222708" y="4056820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6EE53-6B0B-492D-9480-2A7F3A461342}"/>
              </a:ext>
            </a:extLst>
          </p:cNvPr>
          <p:cNvSpPr/>
          <p:nvPr/>
        </p:nvSpPr>
        <p:spPr>
          <a:xfrm>
            <a:off x="246220" y="4603667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D02535-6C0C-4328-9BF4-2FCD6934E3F9}"/>
              </a:ext>
            </a:extLst>
          </p:cNvPr>
          <p:cNvSpPr/>
          <p:nvPr/>
        </p:nvSpPr>
        <p:spPr>
          <a:xfrm>
            <a:off x="246219" y="5184354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AF4B59D-E0B3-42F3-AAB5-2FE406A0D0E9}"/>
              </a:ext>
            </a:extLst>
          </p:cNvPr>
          <p:cNvSpPr/>
          <p:nvPr/>
        </p:nvSpPr>
        <p:spPr>
          <a:xfrm>
            <a:off x="246218" y="5719067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49C4437-E968-4EB4-94E9-8588EF52BF04}"/>
              </a:ext>
            </a:extLst>
          </p:cNvPr>
          <p:cNvSpPr/>
          <p:nvPr/>
        </p:nvSpPr>
        <p:spPr>
          <a:xfrm>
            <a:off x="249798" y="6252883"/>
            <a:ext cx="481020" cy="430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9AD16F-F4F1-4BFB-B834-1A1DD77DA1C5}"/>
              </a:ext>
            </a:extLst>
          </p:cNvPr>
          <p:cNvSpPr/>
          <p:nvPr/>
        </p:nvSpPr>
        <p:spPr>
          <a:xfrm>
            <a:off x="5169764" y="53057"/>
            <a:ext cx="6924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i="1" dirty="0">
                <a:solidFill>
                  <a:srgbClr val="FF0000"/>
                </a:solidFill>
              </a:rPr>
              <a:t>Szczegółowe informacje można znaleźć w Poradniku dotyczącym licencji cyfrowych MAR wersja 1.0.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BA71400-563E-41A2-8920-E8321F943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726256"/>
              </p:ext>
            </p:extLst>
          </p:nvPr>
        </p:nvGraphicFramePr>
        <p:xfrm>
          <a:off x="8035925" y="468313"/>
          <a:ext cx="3905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Obiekt powłoki pakowarki" showAsIcon="1" r:id="rId7" imgW="3904560" imgH="524880" progId="Package">
                  <p:embed/>
                </p:oleObj>
              </mc:Choice>
              <mc:Fallback>
                <p:oleObj name="Obiekt powłoki pakowarki" showAsIcon="1" r:id="rId7" imgW="3904560" imgH="524880" progId="Package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5BA71400-563E-41A2-8920-E8321F943B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35925" y="468313"/>
                        <a:ext cx="3905250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1BC33ED-5CFD-4B89-BEBA-0834C187F696}"/>
              </a:ext>
            </a:extLst>
          </p:cNvPr>
          <p:cNvSpPr/>
          <p:nvPr/>
        </p:nvSpPr>
        <p:spPr>
          <a:xfrm>
            <a:off x="142042" y="1910369"/>
            <a:ext cx="5953957" cy="432209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E6D37-A5C2-4B70-8003-A9F9AB1B88C3}"/>
              </a:ext>
            </a:extLst>
          </p:cNvPr>
          <p:cNvSpPr txBox="1"/>
          <p:nvPr/>
        </p:nvSpPr>
        <p:spPr>
          <a:xfrm>
            <a:off x="6969682" y="5649789"/>
            <a:ext cx="471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MARXpress</a:t>
            </a:r>
            <a:r>
              <a:rPr lang="pl-PL" sz="1600" dirty="0"/>
              <a:t> </a:t>
            </a:r>
            <a:r>
              <a:rPr lang="pl-PL" sz="1600" dirty="0" err="1"/>
              <a:t>Sample</a:t>
            </a:r>
            <a:r>
              <a:rPr lang="pl-PL" sz="1600" dirty="0"/>
              <a:t> </a:t>
            </a:r>
            <a:r>
              <a:rPr lang="pl-PL" sz="1600" dirty="0" err="1"/>
              <a:t>Script</a:t>
            </a:r>
            <a:r>
              <a:rPr lang="pl-PL" sz="1600" dirty="0"/>
              <a:t> może służyć jako odniesienie do opracowania własnego rozwiązania integracji od pkt. 3 do pkt. 10 za pomocą jednego kliknięcia.</a:t>
            </a:r>
            <a:endParaRPr lang="en-US" sz="1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31D185-0E7C-48AA-955D-D8C69B274FE0}"/>
              </a:ext>
            </a:extLst>
          </p:cNvPr>
          <p:cNvSpPr txBox="1"/>
          <p:nvPr/>
        </p:nvSpPr>
        <p:spPr>
          <a:xfrm>
            <a:off x="6974114" y="6484257"/>
            <a:ext cx="488405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altLang="zh-TW" sz="1600" dirty="0">
                <a:cs typeface="Calibri"/>
              </a:rPr>
              <a:t>Link do pobrania MAR </a:t>
            </a:r>
            <a:r>
              <a:rPr lang="pl-PL" altLang="zh-TW" sz="1600" dirty="0" err="1">
                <a:cs typeface="Calibri"/>
              </a:rPr>
              <a:t>Xpress</a:t>
            </a:r>
            <a:r>
              <a:rPr lang="pl-PL" altLang="zh-TW" sz="1600" dirty="0">
                <a:cs typeface="Calibri"/>
              </a:rPr>
              <a:t> </a:t>
            </a:r>
            <a:r>
              <a:rPr lang="pl-PL" altLang="zh-TW" sz="1600" dirty="0" err="1">
                <a:cs typeface="Calibri"/>
              </a:rPr>
              <a:t>Tool</a:t>
            </a:r>
            <a:r>
              <a:rPr lang="en-US" altLang="zh-TW" sz="1600" dirty="0">
                <a:cs typeface="Calibri"/>
              </a:rPr>
              <a:t> </a:t>
            </a:r>
            <a:r>
              <a:rPr lang="pl-PL" altLang="zh-TW" sz="1600" dirty="0">
                <a:cs typeface="Calibri"/>
                <a:hlinkClick r:id="rId9"/>
              </a:rPr>
              <a:t>link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4442568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89269" y="171398"/>
            <a:ext cx="9915261" cy="498527"/>
          </a:xfrm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accent1"/>
                </a:solidFill>
              </a:rPr>
              <a:t>Computer Build Report (CBR) </a:t>
            </a:r>
            <a:r>
              <a:rPr lang="pl-PL" sz="3200" dirty="0">
                <a:solidFill>
                  <a:schemeClr val="accent1"/>
                </a:solidFill>
              </a:rPr>
              <a:t>– podstawowe informacje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6C3162-0279-4A50-B972-DE35631CB880}"/>
              </a:ext>
            </a:extLst>
          </p:cNvPr>
          <p:cNvSpPr/>
          <p:nvPr/>
        </p:nvSpPr>
        <p:spPr>
          <a:xfrm>
            <a:off x="307289" y="811776"/>
            <a:ext cx="10971244" cy="54085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839" indent="-342839" defTabSz="1097087">
              <a:buFont typeface="Arial" panose="020B0604020202020204" pitchFamily="34" charset="0"/>
              <a:buChar char="•"/>
              <a:defRPr/>
            </a:pPr>
            <a:r>
              <a:rPr lang="pl-PL" sz="1679" dirty="0">
                <a:solidFill>
                  <a:srgbClr val="1A1A1A"/>
                </a:solidFill>
                <a:latin typeface="Segoe UI"/>
              </a:rPr>
              <a:t>Po instalacji klucza produktu i obliczeniu identyfikatora sprzętowego (Hardware </a:t>
            </a:r>
            <a:r>
              <a:rPr lang="pl-PL" sz="1679" dirty="0" err="1">
                <a:solidFill>
                  <a:srgbClr val="1A1A1A"/>
                </a:solidFill>
                <a:latin typeface="Segoe UI"/>
              </a:rPr>
              <a:t>Hash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) wynikowy plik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Computer Build Report (CBR) 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jest przesyłany z działu produkcji do aplikacji MDOS S.C. a z niej bezpośrednio do firmy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Microsoft.</a:t>
            </a: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r>
              <a:rPr lang="pl-PL" sz="1440" b="1" dirty="0">
                <a:solidFill>
                  <a:srgbClr val="1A1A1A"/>
                </a:solidFill>
                <a:latin typeface="Segoe UI"/>
              </a:rPr>
              <a:t>Kluczowi pracownicy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: </a:t>
            </a:r>
            <a:r>
              <a:rPr lang="pl-PL" sz="1440" dirty="0">
                <a:solidFill>
                  <a:srgbClr val="1A1A1A"/>
                </a:solidFill>
                <a:latin typeface="Segoe UI"/>
              </a:rPr>
              <a:t>pracownicy OEM lub TPR odpowiedzialni za wysyłanie i monitorowanie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 OA 3.0 CBR</a:t>
            </a:r>
            <a:endParaRPr lang="en-IE" sz="1440" dirty="0">
              <a:solidFill>
                <a:srgbClr val="1A1A1A"/>
              </a:solidFill>
              <a:latin typeface="Segoe UI"/>
              <a:cs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r>
              <a:rPr lang="pl-PL" sz="1440" b="1" dirty="0">
                <a:solidFill>
                  <a:srgbClr val="1A1A1A"/>
                </a:solidFill>
                <a:latin typeface="Segoe UI"/>
              </a:rPr>
              <a:t>Przeszkolenie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: </a:t>
            </a:r>
            <a:r>
              <a:rPr lang="pl-PL" sz="1440" dirty="0">
                <a:solidFill>
                  <a:srgbClr val="1A1A1A"/>
                </a:solidFill>
                <a:latin typeface="Segoe UI"/>
              </a:rPr>
              <a:t>Zarządzanie stanami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 </a:t>
            </a:r>
            <a:r>
              <a:rPr lang="pl-PL" sz="1440" dirty="0">
                <a:solidFill>
                  <a:srgbClr val="1A1A1A"/>
                </a:solidFill>
                <a:latin typeface="Segoe UI"/>
              </a:rPr>
              <a:t>oraz nadzorowanie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 CBR</a:t>
            </a: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marL="342839" indent="-342839" defTabSz="1097087">
              <a:buFont typeface="Arial" panose="020B0604020202020204" pitchFamily="34" charset="0"/>
              <a:buChar char="•"/>
              <a:defRPr/>
            </a:pPr>
            <a:r>
              <a:rPr lang="en-IE" sz="1679" dirty="0">
                <a:solidFill>
                  <a:srgbClr val="1A1A1A"/>
                </a:solidFill>
                <a:latin typeface="Segoe UI"/>
              </a:rPr>
              <a:t>CBR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 są wysyłane przez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OEM 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lub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TPR 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bezpośrednio do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Microsoft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u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CBR Web Service 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poprzez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MDOS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 SC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.</a:t>
            </a:r>
          </a:p>
          <a:p>
            <a:pPr marL="342839" indent="-342839" defTabSz="1097087">
              <a:buFont typeface="Arial" panose="020B0604020202020204" pitchFamily="34" charset="0"/>
              <a:buChar char="•"/>
              <a:defRPr/>
            </a:pPr>
            <a:r>
              <a:rPr lang="pl-PL" sz="1679" dirty="0">
                <a:solidFill>
                  <a:srgbClr val="1A1A1A"/>
                </a:solidFill>
                <a:latin typeface="Segoe UI"/>
              </a:rPr>
              <a:t>Poprzez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MDOS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 SC pobierane są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odpowiedzi na przesłane 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CBR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, które są wykorzystywane do aktualizacji stanów 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 DPK. 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Możliwe są dwa wyniki przesłania raportu CBR</a:t>
            </a:r>
            <a:r>
              <a:rPr lang="en-IE" sz="1679" dirty="0">
                <a:solidFill>
                  <a:srgbClr val="1A1A1A"/>
                </a:solidFill>
                <a:latin typeface="Segoe UI"/>
              </a:rPr>
              <a:t>:</a:t>
            </a:r>
            <a:endParaRPr lang="en-IE" sz="1679" dirty="0">
              <a:solidFill>
                <a:srgbClr val="1A1A1A"/>
              </a:solidFill>
              <a:latin typeface="Segoe UI"/>
              <a:cs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r>
              <a:rPr lang="en-IE" sz="1440" dirty="0">
                <a:solidFill>
                  <a:srgbClr val="1A1A1A"/>
                </a:solidFill>
                <a:latin typeface="Segoe UI"/>
              </a:rPr>
              <a:t>Activation Enabled - [DPK </a:t>
            </a:r>
            <a:r>
              <a:rPr lang="pl-PL" sz="1440" dirty="0">
                <a:solidFill>
                  <a:srgbClr val="1A1A1A"/>
                </a:solidFill>
                <a:latin typeface="Segoe UI"/>
              </a:rPr>
              <a:t>włączony dla procesów aktywacji przez użytkownika końcowego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] </a:t>
            </a:r>
            <a:endParaRPr lang="en-IE" sz="1440" dirty="0">
              <a:solidFill>
                <a:srgbClr val="1A1A1A"/>
              </a:solidFill>
              <a:latin typeface="Segoe UI"/>
              <a:cs typeface="Segoe UI"/>
            </a:endParaRPr>
          </a:p>
          <a:p>
            <a:pPr marL="891384" lvl="1" indent="-342839" defTabSz="1097087">
              <a:buFont typeface="Courier New" panose="02070309020205020404" pitchFamily="49" charset="0"/>
              <a:buChar char="o"/>
              <a:defRPr/>
            </a:pPr>
            <a:r>
              <a:rPr lang="en-IE" sz="1440" dirty="0">
                <a:solidFill>
                  <a:srgbClr val="1A1A1A"/>
                </a:solidFill>
                <a:latin typeface="Segoe UI"/>
              </a:rPr>
              <a:t>Activation Denied -  [DPK </a:t>
            </a:r>
            <a:r>
              <a:rPr lang="pl-PL" sz="1440" dirty="0">
                <a:solidFill>
                  <a:srgbClr val="1A1A1A"/>
                </a:solidFill>
                <a:latin typeface="Segoe UI"/>
              </a:rPr>
              <a:t>zablokowany do aktywacji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. </a:t>
            </a:r>
            <a:r>
              <a:rPr lang="pl-PL" sz="1440" dirty="0">
                <a:solidFill>
                  <a:srgbClr val="1A1A1A"/>
                </a:solidFill>
                <a:latin typeface="Segoe UI"/>
              </a:rPr>
              <a:t>Dodatkowo pojawi się opis z czego wynikał problem</a:t>
            </a:r>
            <a:r>
              <a:rPr lang="en-IE" sz="1440" dirty="0">
                <a:solidFill>
                  <a:srgbClr val="1A1A1A"/>
                </a:solidFill>
                <a:latin typeface="Segoe UI"/>
              </a:rPr>
              <a:t>]</a:t>
            </a:r>
            <a:endParaRPr lang="en-IE" sz="1679" dirty="0">
              <a:solidFill>
                <a:srgbClr val="1A1A1A"/>
              </a:solidFill>
              <a:latin typeface="Segoe UI"/>
            </a:endParaRPr>
          </a:p>
          <a:p>
            <a:pPr defTabSz="1097087">
              <a:defRPr/>
            </a:pPr>
            <a:endParaRPr lang="en-IE" sz="1919" dirty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2390B-067F-442A-AC3E-B660ABE4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75" y="2280998"/>
            <a:ext cx="9776861" cy="24700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CC8061-10B0-40EA-B8E1-6BA7EF8A9DF8}"/>
              </a:ext>
            </a:extLst>
          </p:cNvPr>
          <p:cNvSpPr/>
          <p:nvPr/>
        </p:nvSpPr>
        <p:spPr bwMode="auto">
          <a:xfrm>
            <a:off x="5560605" y="2146206"/>
            <a:ext cx="5401516" cy="1837677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2FA1D9B-CFAE-4FE1-93D8-B2C36D913822}"/>
              </a:ext>
            </a:extLst>
          </p:cNvPr>
          <p:cNvSpPr/>
          <p:nvPr/>
        </p:nvSpPr>
        <p:spPr bwMode="auto">
          <a:xfrm>
            <a:off x="9767430" y="1898536"/>
            <a:ext cx="2117281" cy="581907"/>
          </a:xfrm>
          <a:prstGeom prst="cloud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MDOS</a:t>
            </a:r>
          </a:p>
        </p:txBody>
      </p:sp>
    </p:spTree>
    <p:extLst>
      <p:ext uri="{BB962C8B-B14F-4D97-AF65-F5344CB8AC3E}">
        <p14:creationId xmlns:p14="http://schemas.microsoft.com/office/powerpoint/2010/main" val="27564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99136" y="229055"/>
            <a:ext cx="11710441" cy="498527"/>
          </a:xfrm>
        </p:spPr>
        <p:txBody>
          <a:bodyPr>
            <a:noAutofit/>
          </a:bodyPr>
          <a:lstStyle/>
          <a:p>
            <a:r>
              <a:rPr lang="pl-PL" sz="4313" dirty="0">
                <a:solidFill>
                  <a:schemeClr val="accent1"/>
                </a:solidFill>
                <a:latin typeface="Segoe UI Light"/>
                <a:cs typeface="Segoe UI" pitchFamily="34" charset="0"/>
              </a:rPr>
              <a:t>Zwroty</a:t>
            </a:r>
            <a:endParaRPr lang="en-US" sz="4266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9136" y="1027130"/>
            <a:ext cx="2182406" cy="5362667"/>
          </a:xfrm>
        </p:spPr>
        <p:txBody>
          <a:bodyPr vert="horz" wrap="square" lIns="0" tIns="0" rIns="0" bIns="0" rtlCol="0">
            <a:normAutofit/>
          </a:bodyPr>
          <a:lstStyle/>
          <a:p>
            <a:pPr defTabSz="1097096">
              <a:spcBef>
                <a:spcPts val="240"/>
              </a:spcBef>
              <a:spcAft>
                <a:spcPts val="240"/>
              </a:spcAft>
            </a:pPr>
            <a:r>
              <a:rPr lang="pl-PL" sz="1440" dirty="0"/>
              <a:t>MAR zobowiązany jest zwrócić</a:t>
            </a:r>
            <a:r>
              <a:rPr lang="en-GB" sz="1440" dirty="0"/>
              <a:t> DPK</a:t>
            </a:r>
            <a:r>
              <a:rPr lang="pl-PL" sz="1440" dirty="0"/>
              <a:t> bezpośrednio do Microsoftu poprzez platformę DOC</a:t>
            </a:r>
            <a:endParaRPr lang="en-GB" sz="1440" dirty="0"/>
          </a:p>
          <a:p>
            <a:pPr defTabSz="1097096">
              <a:spcBef>
                <a:spcPts val="240"/>
              </a:spcBef>
              <a:spcAft>
                <a:spcPts val="240"/>
              </a:spcAft>
            </a:pPr>
            <a:r>
              <a:rPr lang="en-GB" sz="1440" dirty="0"/>
              <a:t>TPRs </a:t>
            </a:r>
            <a:r>
              <a:rPr lang="pl-PL" sz="1440" dirty="0"/>
              <a:t>zwraca klucze za pośrednictwem MAR</a:t>
            </a:r>
            <a:endParaRPr lang="en-GB" sz="1440" dirty="0"/>
          </a:p>
          <a:p>
            <a:pPr defTabSz="1097096">
              <a:spcBef>
                <a:spcPts val="240"/>
              </a:spcBef>
              <a:spcAft>
                <a:spcPts val="240"/>
              </a:spcAft>
            </a:pPr>
            <a:r>
              <a:rPr lang="pl-PL" sz="1440" dirty="0"/>
              <a:t>MAR zobowiązany jest raportować zagubione lub skradzione klucze poprzez narzędzia przeznaczone do obsługi zwrotów</a:t>
            </a:r>
          </a:p>
          <a:p>
            <a:pPr defTabSz="1097096">
              <a:spcBef>
                <a:spcPts val="240"/>
              </a:spcBef>
              <a:spcAft>
                <a:spcPts val="240"/>
              </a:spcAft>
            </a:pPr>
            <a:r>
              <a:rPr lang="pl-PL" sz="1440" dirty="0"/>
              <a:t>Poniższe DPK nigdy nie kwalifikują się do zwrotu opłaty licencyjnej</a:t>
            </a:r>
            <a:r>
              <a:rPr lang="en-GB" sz="1440" dirty="0"/>
              <a:t>:</a:t>
            </a:r>
          </a:p>
          <a:p>
            <a:pPr lvl="1" defTabSz="1097096">
              <a:spcBef>
                <a:spcPts val="240"/>
              </a:spcBef>
              <a:spcAft>
                <a:spcPts val="240"/>
              </a:spcAft>
            </a:pPr>
            <a:r>
              <a:rPr lang="pl-PL" sz="1440" dirty="0"/>
              <a:t>Zagubione lub skradzione klucze</a:t>
            </a:r>
            <a:endParaRPr lang="en-GB" sz="1440" dirty="0"/>
          </a:p>
          <a:p>
            <a:pPr lvl="1" defTabSz="1097096">
              <a:spcBef>
                <a:spcPts val="240"/>
              </a:spcBef>
              <a:spcAft>
                <a:spcPts val="240"/>
              </a:spcAft>
            </a:pPr>
            <a:r>
              <a:rPr lang="pl-PL" sz="1440" dirty="0"/>
              <a:t>Klucze, które mają więcej niż 365 dni od wydania</a:t>
            </a:r>
          </a:p>
          <a:p>
            <a:pPr lvl="1" defTabSz="1097096">
              <a:spcBef>
                <a:spcPts val="240"/>
              </a:spcBef>
              <a:spcAft>
                <a:spcPts val="240"/>
              </a:spcAft>
            </a:pPr>
            <a:r>
              <a:rPr lang="pl-PL" sz="1440" dirty="0"/>
              <a:t>Klucze testowe</a:t>
            </a:r>
            <a:endParaRPr lang="en-GB" sz="1440" dirty="0"/>
          </a:p>
          <a:p>
            <a:pPr defTabSz="1097096">
              <a:spcBef>
                <a:spcPts val="240"/>
              </a:spcBef>
              <a:spcAft>
                <a:spcPts val="240"/>
              </a:spcAft>
            </a:pPr>
            <a:endParaRPr lang="en-GB" sz="1440" dirty="0">
              <a:solidFill>
                <a:srgbClr val="072B60"/>
              </a:solidFill>
            </a:endParaRPr>
          </a:p>
          <a:p>
            <a:pPr defTabSz="1097096">
              <a:spcBef>
                <a:spcPts val="240"/>
              </a:spcBef>
              <a:spcAft>
                <a:spcPts val="240"/>
              </a:spcAft>
            </a:pPr>
            <a:endParaRPr lang="en-GB" sz="1440" dirty="0">
              <a:solidFill>
                <a:srgbClr val="072B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CA0B8-D72F-43AA-BD79-9A61F662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530" y="4710112"/>
            <a:ext cx="9023517" cy="812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481A80-C03C-40F3-AE43-C529B31EA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25" y="1027130"/>
            <a:ext cx="9077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81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99136" y="229055"/>
            <a:ext cx="11710441" cy="498527"/>
          </a:xfrm>
        </p:spPr>
        <p:txBody>
          <a:bodyPr>
            <a:noAutofit/>
          </a:bodyPr>
          <a:lstStyle/>
          <a:p>
            <a:r>
              <a:rPr lang="pl-PL" sz="3921" spc="-100" dirty="0">
                <a:solidFill>
                  <a:schemeClr val="accent1"/>
                </a:solidFill>
                <a:cs typeface="Segoe UI" pitchFamily="34" charset="0"/>
              </a:rPr>
              <a:t>Zwroty</a:t>
            </a:r>
            <a:endParaRPr lang="en-US" sz="4266" dirty="0">
              <a:solidFill>
                <a:schemeClr val="accent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BFEE74C-2827-404C-805E-393B961F2F36}"/>
              </a:ext>
            </a:extLst>
          </p:cNvPr>
          <p:cNvSpPr/>
          <p:nvPr/>
        </p:nvSpPr>
        <p:spPr>
          <a:xfrm>
            <a:off x="870720" y="1042661"/>
            <a:ext cx="10062687" cy="348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42" indent="-342842" defTabSz="914367">
              <a:buFont typeface="Arial" pitchFamily="34" charset="0"/>
              <a:buChar char="•"/>
            </a:pPr>
            <a:r>
              <a:rPr lang="pl-PL" sz="1679" dirty="0">
                <a:solidFill>
                  <a:srgbClr val="1A1A1A"/>
                </a:solidFill>
                <a:latin typeface="Segoe UI"/>
              </a:rPr>
              <a:t>Każdy klucz musi mieć określoną przyczynę zwrotu</a:t>
            </a:r>
            <a:r>
              <a:rPr lang="en-US" sz="1679" dirty="0">
                <a:solidFill>
                  <a:srgbClr val="1A1A1A"/>
                </a:solidFill>
                <a:latin typeface="Segoe UI"/>
              </a:rPr>
              <a:t>. </a:t>
            </a:r>
            <a:r>
              <a:rPr lang="pl-PL" sz="1679" dirty="0">
                <a:solidFill>
                  <a:srgbClr val="1A1A1A"/>
                </a:solidFill>
                <a:latin typeface="Segoe UI"/>
              </a:rPr>
              <a:t>W procesie OA 3.0 jest pięć kodów zwrotów</a:t>
            </a:r>
            <a:r>
              <a:rPr lang="en-US" sz="1679" dirty="0">
                <a:solidFill>
                  <a:srgbClr val="1A1A1A"/>
                </a:solidFill>
                <a:latin typeface="Segoe UI"/>
              </a:rPr>
              <a:t>:</a:t>
            </a:r>
          </a:p>
        </p:txBody>
      </p:sp>
      <p:sp>
        <p:nvSpPr>
          <p:cNvPr id="68" name="Rounded Rectangle 52">
            <a:extLst>
              <a:ext uri="{FF2B5EF4-FFF2-40B4-BE49-F238E27FC236}">
                <a16:creationId xmlns:a16="http://schemas.microsoft.com/office/drawing/2014/main" id="{3F74C0A2-E03F-4832-889C-B5458946DEB5}"/>
              </a:ext>
            </a:extLst>
          </p:cNvPr>
          <p:cNvSpPr/>
          <p:nvPr/>
        </p:nvSpPr>
        <p:spPr>
          <a:xfrm>
            <a:off x="1063030" y="2180509"/>
            <a:ext cx="1695855" cy="518326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pl-PL" sz="1200" dirty="0">
                <a:solidFill>
                  <a:srgbClr val="FFFFFF"/>
                </a:solidFill>
                <a:latin typeface="Segoe UI"/>
              </a:rPr>
              <a:t>Związany z umowami</a:t>
            </a:r>
            <a:endParaRPr lang="en-US" sz="12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9" name="Rounded Rectangle 53">
            <a:extLst>
              <a:ext uri="{FF2B5EF4-FFF2-40B4-BE49-F238E27FC236}">
                <a16:creationId xmlns:a16="http://schemas.microsoft.com/office/drawing/2014/main" id="{FF090C3C-32BF-430C-AE8F-F9D1C851BDE5}"/>
              </a:ext>
            </a:extLst>
          </p:cNvPr>
          <p:cNvSpPr/>
          <p:nvPr/>
        </p:nvSpPr>
        <p:spPr>
          <a:xfrm>
            <a:off x="1063030" y="2905008"/>
            <a:ext cx="1695855" cy="518326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pl-PL" sz="1200" dirty="0">
                <a:solidFill>
                  <a:srgbClr val="FFFFFF"/>
                </a:solidFill>
                <a:latin typeface="Segoe UI"/>
              </a:rPr>
              <a:t>Zwroty klientów</a:t>
            </a:r>
            <a:endParaRPr lang="en-US" sz="12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70" name="Rounded Rectangle 54">
            <a:extLst>
              <a:ext uri="{FF2B5EF4-FFF2-40B4-BE49-F238E27FC236}">
                <a16:creationId xmlns:a16="http://schemas.microsoft.com/office/drawing/2014/main" id="{E447CFF8-332A-4659-83CC-B813081A8869}"/>
              </a:ext>
            </a:extLst>
          </p:cNvPr>
          <p:cNvSpPr/>
          <p:nvPr/>
        </p:nvSpPr>
        <p:spPr>
          <a:xfrm>
            <a:off x="1063030" y="3567854"/>
            <a:ext cx="1695855" cy="518326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pl-PL" sz="1200" dirty="0">
                <a:solidFill>
                  <a:srgbClr val="FFFFFF"/>
                </a:solidFill>
                <a:latin typeface="Segoe UI"/>
              </a:rPr>
              <a:t>Uszkodzenie w produkcji</a:t>
            </a:r>
            <a:endParaRPr lang="en-US" sz="12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71" name="Rounded Rectangle 55">
            <a:extLst>
              <a:ext uri="{FF2B5EF4-FFF2-40B4-BE49-F238E27FC236}">
                <a16:creationId xmlns:a16="http://schemas.microsoft.com/office/drawing/2014/main" id="{E386A176-B390-4627-996F-110C280AF8E5}"/>
              </a:ext>
            </a:extLst>
          </p:cNvPr>
          <p:cNvSpPr/>
          <p:nvPr/>
        </p:nvSpPr>
        <p:spPr>
          <a:xfrm>
            <a:off x="1063030" y="4230699"/>
            <a:ext cx="1695855" cy="518326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pl-PL" sz="1200" dirty="0">
                <a:solidFill>
                  <a:srgbClr val="FFFFFF"/>
                </a:solidFill>
                <a:latin typeface="Segoe UI"/>
              </a:rPr>
              <a:t>Klucz testowy</a:t>
            </a:r>
            <a:endParaRPr lang="en-US" sz="12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72" name="Rounded Rectangle 56">
            <a:extLst>
              <a:ext uri="{FF2B5EF4-FFF2-40B4-BE49-F238E27FC236}">
                <a16:creationId xmlns:a16="http://schemas.microsoft.com/office/drawing/2014/main" id="{1984589F-C986-4887-93FF-0D1D4D2A4823}"/>
              </a:ext>
            </a:extLst>
          </p:cNvPr>
          <p:cNvSpPr/>
          <p:nvPr/>
        </p:nvSpPr>
        <p:spPr>
          <a:xfrm>
            <a:off x="1063030" y="4893546"/>
            <a:ext cx="1695855" cy="518326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pl-PL" sz="1200" dirty="0">
                <a:solidFill>
                  <a:srgbClr val="FFFFFF"/>
                </a:solidFill>
                <a:latin typeface="Segoe UI"/>
              </a:rPr>
              <a:t>Zagubiony lub skradziony</a:t>
            </a:r>
            <a:endParaRPr lang="en-US" sz="1200" dirty="0">
              <a:solidFill>
                <a:srgbClr val="FFFFFF"/>
              </a:solidFill>
              <a:latin typeface="Segoe UI"/>
            </a:endParaRP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3CE2826-2D36-4FCF-87BE-990CE514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05241"/>
              </p:ext>
            </p:extLst>
          </p:nvPr>
        </p:nvGraphicFramePr>
        <p:xfrm>
          <a:off x="788748" y="1558223"/>
          <a:ext cx="9961807" cy="47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1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945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Powód zwrotu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09712" marR="109712" marT="54856" marB="548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Kod zwrotu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09712" marR="109712" marT="54856" marB="548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Sytuacje w których następuje zwrot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09712" marR="109712" marT="54856" marB="548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CBR </a:t>
                      </a: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wymagany</a:t>
                      </a:r>
                      <a:r>
                        <a:rPr lang="en-IE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09712" marR="109712" marT="54856" marB="548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Dodatkowa dokumentacja</a:t>
                      </a:r>
                      <a:r>
                        <a:rPr lang="en-IE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09712" marR="109712" marT="54856" marB="548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5A9F9C93-CBDB-40F2-B299-29C0CC14F8A7}"/>
              </a:ext>
            </a:extLst>
          </p:cNvPr>
          <p:cNvSpPr txBox="1"/>
          <p:nvPr/>
        </p:nvSpPr>
        <p:spPr>
          <a:xfrm>
            <a:off x="3344964" y="2255033"/>
            <a:ext cx="1188551" cy="34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en-IE" sz="1679">
                <a:solidFill>
                  <a:srgbClr val="1A1A1A">
                    <a:lumMod val="50000"/>
                  </a:srgbClr>
                </a:solidFill>
                <a:latin typeface="Segoe UI"/>
              </a:rPr>
              <a:t>ZOA</a:t>
            </a:r>
            <a:endParaRPr lang="en-US" sz="1679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BA0394-01B2-4056-A67E-CC17B1B77C4E}"/>
              </a:ext>
            </a:extLst>
          </p:cNvPr>
          <p:cNvSpPr txBox="1"/>
          <p:nvPr/>
        </p:nvSpPr>
        <p:spPr>
          <a:xfrm>
            <a:off x="3344964" y="4968071"/>
            <a:ext cx="1188551" cy="34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en-IE" sz="1679">
                <a:solidFill>
                  <a:srgbClr val="1A1A1A">
                    <a:lumMod val="50000"/>
                  </a:srgbClr>
                </a:solidFill>
                <a:latin typeface="Segoe UI"/>
              </a:rPr>
              <a:t>ZOE</a:t>
            </a:r>
            <a:endParaRPr lang="en-US" sz="1679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602B4E8-B942-4154-89F3-61AE45DD8E5E}"/>
              </a:ext>
            </a:extLst>
          </p:cNvPr>
          <p:cNvSpPr txBox="1"/>
          <p:nvPr/>
        </p:nvSpPr>
        <p:spPr>
          <a:xfrm>
            <a:off x="3344964" y="4305225"/>
            <a:ext cx="1188551" cy="34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en-IE" sz="1679">
                <a:solidFill>
                  <a:srgbClr val="1A1A1A">
                    <a:lumMod val="50000"/>
                  </a:srgbClr>
                </a:solidFill>
                <a:latin typeface="Segoe UI"/>
              </a:rPr>
              <a:t>ZOD</a:t>
            </a:r>
            <a:endParaRPr lang="en-US" sz="1679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10A5E48-AB29-421E-BF12-F5D0E9A9D4D6}"/>
              </a:ext>
            </a:extLst>
          </p:cNvPr>
          <p:cNvSpPr txBox="1"/>
          <p:nvPr/>
        </p:nvSpPr>
        <p:spPr>
          <a:xfrm>
            <a:off x="3344964" y="3642379"/>
            <a:ext cx="1188551" cy="34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en-IE" sz="1679">
                <a:solidFill>
                  <a:srgbClr val="1A1A1A">
                    <a:lumMod val="50000"/>
                  </a:srgbClr>
                </a:solidFill>
                <a:latin typeface="Segoe UI"/>
              </a:rPr>
              <a:t>ZOC</a:t>
            </a:r>
            <a:endParaRPr lang="en-US" sz="1679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945CB30-3FC7-444E-B3BF-B6B7B5657D6A}"/>
              </a:ext>
            </a:extLst>
          </p:cNvPr>
          <p:cNvSpPr txBox="1"/>
          <p:nvPr/>
        </p:nvSpPr>
        <p:spPr>
          <a:xfrm>
            <a:off x="3344964" y="2979533"/>
            <a:ext cx="1188551" cy="34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en-IE" sz="1679">
                <a:solidFill>
                  <a:srgbClr val="1A1A1A">
                    <a:lumMod val="50000"/>
                  </a:srgbClr>
                </a:solidFill>
                <a:latin typeface="Segoe UI"/>
              </a:rPr>
              <a:t>ZOB</a:t>
            </a:r>
            <a:endParaRPr lang="en-US" sz="1679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F2A62F6-C5A7-48BC-BC31-2E24D2EB0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53" y="5003259"/>
            <a:ext cx="215969" cy="24861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E5EC0A3-B535-41B8-8B87-B62A65FEC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22" y="3039864"/>
            <a:ext cx="215969" cy="24861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6B36228-535F-423A-B03E-9BD87A75F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53" y="3039864"/>
            <a:ext cx="215969" cy="24861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E995E20-F483-4A5E-A7A3-FC6C0B228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07" y="3702711"/>
            <a:ext cx="215969" cy="24861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F16036-BC46-4CA3-A789-12C843CB4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60" y="3702711"/>
            <a:ext cx="215969" cy="24861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3C5A9DD-5C70-45B4-8E0B-4E0AA85A1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07" y="4365556"/>
            <a:ext cx="215969" cy="24861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A51265C-DBF7-4FC0-BE22-CD0748E5E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60" y="4365556"/>
            <a:ext cx="215969" cy="24861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2C6CFDA-C01E-4D29-9E9E-A43A46D7F88C}"/>
              </a:ext>
            </a:extLst>
          </p:cNvPr>
          <p:cNvSpPr txBox="1"/>
          <p:nvPr/>
        </p:nvSpPr>
        <p:spPr>
          <a:xfrm>
            <a:off x="7093472" y="5006558"/>
            <a:ext cx="1188551" cy="29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en-IE" sz="1319">
                <a:solidFill>
                  <a:srgbClr val="1A1A1A">
                    <a:lumMod val="50000"/>
                  </a:srgbClr>
                </a:solidFill>
                <a:latin typeface="Segoe UI"/>
              </a:rPr>
              <a:t>N/A</a:t>
            </a:r>
            <a:endParaRPr lang="en-US" sz="1319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6C5E26-D380-4B37-B5C9-3760E7EDAA52}"/>
              </a:ext>
            </a:extLst>
          </p:cNvPr>
          <p:cNvSpPr txBox="1"/>
          <p:nvPr/>
        </p:nvSpPr>
        <p:spPr>
          <a:xfrm>
            <a:off x="4960204" y="5014231"/>
            <a:ext cx="193049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pl-PL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Zagubione lub skradzione klucze</a:t>
            </a:r>
            <a:endParaRPr lang="en-US" sz="96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017F8-50F2-4465-AAD6-A524E98E97F0}"/>
              </a:ext>
            </a:extLst>
          </p:cNvPr>
          <p:cNvSpPr txBox="1"/>
          <p:nvPr/>
        </p:nvSpPr>
        <p:spPr>
          <a:xfrm>
            <a:off x="4960204" y="4268295"/>
            <a:ext cx="193049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pl-PL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Standardowy DPK użyty do testowania środowiska instalacji</a:t>
            </a:r>
            <a:endParaRPr lang="en-US" sz="96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97A959-2049-499D-A209-38F05B5B83F3}"/>
              </a:ext>
            </a:extLst>
          </p:cNvPr>
          <p:cNvSpPr txBox="1"/>
          <p:nvPr/>
        </p:nvSpPr>
        <p:spPr>
          <a:xfrm>
            <a:off x="4960204" y="3605450"/>
            <a:ext cx="19304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pl-PL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Uszkodzenia na etapie produkcji, transportu, w okresie gwarancji</a:t>
            </a:r>
            <a:endParaRPr lang="en-US" sz="96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0DB2A36-A146-48FD-8501-C82321AAE017}"/>
              </a:ext>
            </a:extLst>
          </p:cNvPr>
          <p:cNvSpPr txBox="1"/>
          <p:nvPr/>
        </p:nvSpPr>
        <p:spPr>
          <a:xfrm>
            <a:off x="5104764" y="3025693"/>
            <a:ext cx="16413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pl-PL" sz="108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Zwrot od użytkownika końcowego</a:t>
            </a:r>
            <a:endParaRPr lang="en-US" sz="108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F47AAF4-8AEF-4E16-A53F-BC642522C8D2}"/>
              </a:ext>
            </a:extLst>
          </p:cNvPr>
          <p:cNvSpPr txBox="1"/>
          <p:nvPr/>
        </p:nvSpPr>
        <p:spPr>
          <a:xfrm>
            <a:off x="4807798" y="1960503"/>
            <a:ext cx="2235305" cy="97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7"/>
            <a:r>
              <a:rPr lang="pl-PL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Zakończenie umowy</a:t>
            </a:r>
            <a:endParaRPr lang="en-IE" sz="96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  <a:p>
            <a:pPr algn="ctr" defTabSz="914367"/>
            <a:r>
              <a:rPr lang="pl-PL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Wygaśnięcie umowy</a:t>
            </a:r>
            <a:endParaRPr lang="en-IE" sz="96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  <a:p>
            <a:pPr algn="ctr" defTabSz="914367"/>
            <a:r>
              <a:rPr lang="pl-PL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Koniec życia produktu</a:t>
            </a:r>
            <a:endParaRPr lang="en-IE" sz="96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  <a:p>
            <a:pPr algn="ctr" defTabSz="914367"/>
            <a:r>
              <a:rPr lang="pl-PL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Zwrot zapasów magazynowych</a:t>
            </a:r>
            <a:endParaRPr lang="en-IE" sz="960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  <a:p>
            <a:pPr algn="ctr" defTabSz="914367"/>
            <a:r>
              <a:rPr lang="en-IE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TKY</a:t>
            </a:r>
            <a:endParaRPr lang="en-IE" sz="960" b="1" dirty="0">
              <a:solidFill>
                <a:srgbClr val="1A1A1A">
                  <a:lumMod val="50000"/>
                </a:srgbClr>
              </a:solidFill>
              <a:latin typeface="Segoe UI"/>
            </a:endParaRPr>
          </a:p>
          <a:p>
            <a:pPr algn="ctr" defTabSz="914367"/>
            <a:r>
              <a:rPr lang="en-IE" sz="960" dirty="0">
                <a:solidFill>
                  <a:srgbClr val="1A1A1A">
                    <a:lumMod val="50000"/>
                  </a:srgbClr>
                </a:solidFill>
                <a:latin typeface="Segoe UI"/>
              </a:rPr>
              <a:t>MBR</a:t>
            </a:r>
            <a:endParaRPr lang="en-US" sz="960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96" name="Multiply 80">
            <a:extLst>
              <a:ext uri="{FF2B5EF4-FFF2-40B4-BE49-F238E27FC236}">
                <a16:creationId xmlns:a16="http://schemas.microsoft.com/office/drawing/2014/main" id="{D82C1AAF-B371-46BC-8C52-E4D7B4C9B1E0}"/>
              </a:ext>
            </a:extLst>
          </p:cNvPr>
          <p:cNvSpPr/>
          <p:nvPr/>
        </p:nvSpPr>
        <p:spPr>
          <a:xfrm>
            <a:off x="7562422" y="2228588"/>
            <a:ext cx="215969" cy="38874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24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97" name="Multiply 81">
            <a:extLst>
              <a:ext uri="{FF2B5EF4-FFF2-40B4-BE49-F238E27FC236}">
                <a16:creationId xmlns:a16="http://schemas.microsoft.com/office/drawing/2014/main" id="{666DEE48-6C83-4D15-8507-FF6D8945D1BE}"/>
              </a:ext>
            </a:extLst>
          </p:cNvPr>
          <p:cNvSpPr/>
          <p:nvPr/>
        </p:nvSpPr>
        <p:spPr>
          <a:xfrm>
            <a:off x="9411053" y="2225947"/>
            <a:ext cx="215969" cy="38874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24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5A328E0-2A39-41F0-91D1-F69C932FFC70}"/>
              </a:ext>
            </a:extLst>
          </p:cNvPr>
          <p:cNvSpPr txBox="1"/>
          <p:nvPr/>
        </p:nvSpPr>
        <p:spPr>
          <a:xfrm>
            <a:off x="8949791" y="5583504"/>
            <a:ext cx="23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ProductKeyId,ReturnCode</a:t>
            </a:r>
            <a:endParaRPr lang="pl-PL" sz="1400" dirty="0"/>
          </a:p>
          <a:p>
            <a:r>
              <a:rPr lang="pl-PL" sz="1400" dirty="0"/>
              <a:t>1234591164821,ZOC</a:t>
            </a:r>
          </a:p>
          <a:p>
            <a:r>
              <a:rPr lang="pl-PL" sz="1400" dirty="0"/>
              <a:t>1234591164822,ZOB</a:t>
            </a:r>
          </a:p>
          <a:p>
            <a:r>
              <a:rPr lang="pl-PL" sz="1400" dirty="0"/>
              <a:t>1234591164822,ZOD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D64D584-D262-4A09-9CF9-E9847BDD2637}"/>
              </a:ext>
            </a:extLst>
          </p:cNvPr>
          <p:cNvSpPr txBox="1"/>
          <p:nvPr/>
        </p:nvSpPr>
        <p:spPr>
          <a:xfrm>
            <a:off x="8949791" y="5419883"/>
            <a:ext cx="2103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Zwrot - nazwa TPR - data_zwrotu.txt</a:t>
            </a:r>
          </a:p>
        </p:txBody>
      </p:sp>
    </p:spTree>
    <p:extLst>
      <p:ext uri="{BB962C8B-B14F-4D97-AF65-F5344CB8AC3E}">
        <p14:creationId xmlns:p14="http://schemas.microsoft.com/office/powerpoint/2010/main" val="27937912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65" y="122218"/>
            <a:ext cx="11434812" cy="784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3200" spc="-100" dirty="0">
                <a:ln w="3175">
                  <a:noFill/>
                </a:ln>
                <a:solidFill>
                  <a:srgbClr val="0090C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Nowa etykieta</a:t>
            </a:r>
            <a:r>
              <a:rPr lang="en-US" sz="3200" spc="-100" dirty="0">
                <a:ln w="3175">
                  <a:noFill/>
                </a:ln>
                <a:solidFill>
                  <a:srgbClr val="0090C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Genuine Microsoft </a:t>
            </a:r>
            <a:r>
              <a:rPr lang="en-US" sz="3200" spc="-100" dirty="0" err="1">
                <a:ln w="3175">
                  <a:noFill/>
                </a:ln>
                <a:solidFill>
                  <a:srgbClr val="0090C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Refurbisher</a:t>
            </a:r>
            <a:r>
              <a:rPr lang="en-US" sz="3200" spc="-100" dirty="0">
                <a:ln w="3175">
                  <a:noFill/>
                </a:ln>
                <a:solidFill>
                  <a:srgbClr val="0090C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Label (GMRL)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3097F-8A2E-40CB-943C-944F9E8E4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5B2F05-9038-4DCF-B3CF-DF4AC17E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23" y="1002766"/>
            <a:ext cx="2288361" cy="23432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90D97D-C4AB-4752-BDF0-C06405DDA6B2}"/>
              </a:ext>
            </a:extLst>
          </p:cNvPr>
          <p:cNvSpPr txBox="1"/>
          <p:nvPr/>
        </p:nvSpPr>
        <p:spPr>
          <a:xfrm>
            <a:off x="476943" y="2649589"/>
            <a:ext cx="5366358" cy="19911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Etykieta holograficzna z najnowszymi zabezpieczeniami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Wymiary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22x22mm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Rejestrowany numer etykiety widoczny w świetle UV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GMRL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musi być naklejana na urządzenia z licencjami cyfrowymi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Nie wolno jej używać w połączeniu z etykietami autentyczności (COA).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5CEFE5-DD96-4088-91F9-038029D63E13}"/>
              </a:ext>
            </a:extLst>
          </p:cNvPr>
          <p:cNvSpPr txBox="1"/>
          <p:nvPr/>
        </p:nvSpPr>
        <p:spPr>
          <a:xfrm>
            <a:off x="476943" y="2249479"/>
            <a:ext cx="201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GMRL </a:t>
            </a:r>
            <a:r>
              <a:rPr kumimoji="0" lang="pl-P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- szczegóły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0C9F9-6C7E-4467-BE19-CA8FE042ABAB}"/>
              </a:ext>
            </a:extLst>
          </p:cNvPr>
          <p:cNvSpPr txBox="1"/>
          <p:nvPr/>
        </p:nvSpPr>
        <p:spPr>
          <a:xfrm>
            <a:off x="6261570" y="3411078"/>
            <a:ext cx="318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GMRL </a:t>
            </a:r>
            <a:r>
              <a:rPr kumimoji="0" lang="pl-P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- zalety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A0FF59-5D83-4224-8340-CC1C7D4550FB}"/>
              </a:ext>
            </a:extLst>
          </p:cNvPr>
          <p:cNvSpPr txBox="1"/>
          <p:nvPr/>
        </p:nvSpPr>
        <p:spPr>
          <a:xfrm>
            <a:off x="6348700" y="3780410"/>
            <a:ext cx="5465960" cy="2314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 wyróżniający w porównaniu z komputerami z nieoryginalnym systemem Windows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Podnosi wartość komputerów w porównaniu z innymi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Gwarancja dla użytkowników końcowych, że komputer posiada wstępnie zainstalowane oprogramowanie z oryginalną licencją na system operacyjny, pochodzącą od legalnego dostawcy ukierunkowanego na jakość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5657CE-F929-4DF9-8DA2-80A8076FBD40}"/>
              </a:ext>
            </a:extLst>
          </p:cNvPr>
          <p:cNvSpPr txBox="1">
            <a:spLocks/>
          </p:cNvSpPr>
          <p:nvPr/>
        </p:nvSpPr>
        <p:spPr>
          <a:xfrm>
            <a:off x="7243527" y="6495561"/>
            <a:ext cx="4859965" cy="457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282339" tIns="247046" rIns="143428" bIns="89642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26" b="1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20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BD56C-6D24-42A3-B15E-2C87887BBFBB}"/>
              </a:ext>
            </a:extLst>
          </p:cNvPr>
          <p:cNvSpPr txBox="1"/>
          <p:nvPr/>
        </p:nvSpPr>
        <p:spPr>
          <a:xfrm>
            <a:off x="476943" y="1049821"/>
            <a:ext cx="69446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Segoe UI" panose="020B0502040204020203" pitchFamily="34" charset="0"/>
              </a:rPr>
              <a:t>GMRL </a:t>
            </a:r>
            <a:r>
              <a:rPr lang="pl-PL" sz="1400" b="0" i="0" dirty="0">
                <a:effectLst/>
                <a:latin typeface="Segoe UI" panose="020B0502040204020203" pitchFamily="34" charset="0"/>
              </a:rPr>
              <a:t>to etykieta holograficzna z najnowszymi funkcjami bezpieczeństwa. Daje to użytkownikom końcowym gwarancję, że </a:t>
            </a:r>
            <a:r>
              <a:rPr lang="pl-PL" sz="1400" dirty="0">
                <a:latin typeface="Segoe UI" panose="020B0502040204020203" pitchFamily="34" charset="0"/>
              </a:rPr>
              <a:t>u</a:t>
            </a:r>
            <a:r>
              <a:rPr lang="pl-PL" sz="1400" b="0" i="0" dirty="0">
                <a:effectLst/>
                <a:latin typeface="Segoe UI" panose="020B0502040204020203" pitchFamily="34" charset="0"/>
              </a:rPr>
              <a:t>rządzenie posiada wstępnie zainstalowane oprogramowanie z oryginalną licencją na system operacyjny Microsoft, pochodzącą od legalnego dostawcy, którego działalność jest ukierunkowana na </a:t>
            </a:r>
            <a:r>
              <a:rPr lang="pl-PL" sz="1400" dirty="0">
                <a:latin typeface="Segoe UI" panose="020B0502040204020203" pitchFamily="34" charset="0"/>
              </a:rPr>
              <a:t>dostarczanie produktów najwyższej jakości.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781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92D812-F5FD-4ADA-811D-6E0045E03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536" y="1038534"/>
            <a:ext cx="11653523" cy="4616905"/>
          </a:xfrm>
        </p:spPr>
        <p:txBody>
          <a:bodyPr/>
          <a:lstStyle/>
          <a:p>
            <a:pPr marL="68568" indent="0" defTabSz="685932">
              <a:buClr>
                <a:srgbClr val="0090C6"/>
              </a:buClr>
              <a:buSzPct val="80000"/>
              <a:buNone/>
            </a:pPr>
            <a:r>
              <a:rPr lang="pl-PL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Producenci OEM/TPR mogą przeprowadzać testy w środowisku testowym MDOS i / lub środowisku produkcyjnym MDOS, wyłącznie do celów sprawdzenia poprawnego funkcjonowania systemów.</a:t>
            </a:r>
            <a:endParaRPr lang="en-IE" sz="2157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68" indent="0" defTabSz="685932">
              <a:buClr>
                <a:srgbClr val="0090C6"/>
              </a:buClr>
              <a:buSzPct val="80000"/>
              <a:buNone/>
            </a:pPr>
            <a:r>
              <a:rPr lang="en-IE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pl-PL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Testowanie w środowisku testowym MDOS nie wiąże się z żadnymi opłatami</a:t>
            </a:r>
            <a:endParaRPr lang="en-IE" sz="2157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68" indent="0" defTabSz="685932">
              <a:lnSpc>
                <a:spcPct val="90000"/>
              </a:lnSpc>
              <a:buClr>
                <a:srgbClr val="0090C6"/>
              </a:buClr>
              <a:buSzPct val="80000"/>
              <a:buNone/>
            </a:pPr>
            <a:r>
              <a:rPr lang="en-IE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</a:t>
            </a:r>
            <a:r>
              <a:rPr lang="pl-PL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Testowanie w środowisku produkcyjnym</a:t>
            </a:r>
            <a:r>
              <a:rPr lang="en-IE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MDOS</a:t>
            </a:r>
            <a:r>
              <a:rPr lang="pl-PL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68568" indent="5715" defTabSz="685932">
              <a:buClr>
                <a:srgbClr val="0090C6"/>
              </a:buClr>
              <a:buSzPct val="80000"/>
            </a:pPr>
            <a:r>
              <a:rPr lang="pl-PL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Producenci OEM mają limit 25 kluczy testowych produktu (PTK) jednorazowego użytku na kwartał, które działają jak DPK, ale są bezpłatne. Klucze PTK są przeznaczone do wykorzystania w celu przygotowywania, wdrażania i testowania własnych rozwiązań.</a:t>
            </a:r>
            <a:endParaRPr lang="en-IE" sz="2157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68" indent="5715" defTabSz="685932">
              <a:buClr>
                <a:srgbClr val="0090C6"/>
              </a:buClr>
              <a:buSzPct val="80000"/>
            </a:pPr>
            <a:r>
              <a:rPr lang="pl-PL" sz="2157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Producenci OEM/TPR mogą testować przy użyciu produkcyjnych kluczy i zwracać klucze w celu uzyskania zwrotu opłat licencyjnych po zgłoszeniu i potwierdzeniu CBR.</a:t>
            </a:r>
            <a:endParaRPr lang="en-IE" sz="235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-448193" defTabSz="89638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IE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indent="-448193" defTabSz="89638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IE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FD1FA-9E58-405F-A707-EF06A4E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7" y="216811"/>
            <a:ext cx="11655840" cy="673313"/>
          </a:xfrm>
        </p:spPr>
        <p:txBody>
          <a:bodyPr/>
          <a:lstStyle/>
          <a:p>
            <a:r>
              <a:rPr lang="pl-PL" sz="3529" dirty="0">
                <a:solidFill>
                  <a:schemeClr val="accent1"/>
                </a:solidFill>
                <a:latin typeface="Segoe UI Light"/>
              </a:rPr>
              <a:t>Testowanie</a:t>
            </a:r>
            <a:endParaRPr lang="en-IE" sz="3529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8734" y="1887064"/>
            <a:ext cx="4292246" cy="809510"/>
          </a:xfrm>
        </p:spPr>
        <p:txBody>
          <a:bodyPr>
            <a:noAutofit/>
          </a:bodyPr>
          <a:lstStyle/>
          <a:p>
            <a:endParaRPr lang="en-US" sz="4319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16159" y="749332"/>
            <a:ext cx="5540728" cy="5359336"/>
          </a:xfrm>
        </p:spPr>
        <p:txBody>
          <a:bodyPr>
            <a:normAutofit/>
          </a:bodyPr>
          <a:lstStyle/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cs typeface="Segoe UI" panose="020B0502040204020203" pitchFamily="34" charset="0"/>
              </a:rPr>
              <a:t>Informacje zawarte w tej prezentacji są poufnymi informacjami firmy Microsoft. Dlatego przypominamy, że nie możesz udostępniać tych informacji nikomu spoza Twojej organizacji i tylko tym osobom w Twojej organizacji, które mają uzasadnioną potrzebę wiedzy.</a:t>
            </a:r>
            <a:endParaRPr lang="en-US" sz="2000" kern="0" spc="-12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cs typeface="Segoe UI" panose="020B0502040204020203" pitchFamily="34" charset="0"/>
              </a:rPr>
              <a:t>Te informacje mogą ulec zmianie i nie powinny być interpretowane jako oferta lub zobowiązanie ze strony firmy Microsoft.</a:t>
            </a:r>
            <a:r>
              <a:rPr lang="en-US" sz="2000" kern="0" spc="-12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</a:p>
          <a:p>
            <a:pPr>
              <a:spcAft>
                <a:spcPts val="720"/>
              </a:spcAft>
              <a:defRPr/>
            </a:pPr>
            <a:r>
              <a:rPr lang="pl-PL" sz="2000" dirty="0"/>
              <a:t>Prosimy nie zamieszczać fragmentów lub całości przedstawionych treści w portalach społecznościowych oraz forach dyskusyjnych.</a:t>
            </a:r>
          </a:p>
          <a:p>
            <a:pPr>
              <a:spcAft>
                <a:spcPts val="720"/>
              </a:spcAft>
              <a:defRPr/>
            </a:pPr>
            <a:r>
              <a:rPr lang="pl-PL" sz="2000" dirty="0"/>
              <a:t>Prezentowane opracowanie jest chronione prawem autorskim, rozpowszechnianie bez zgody autorów jest zabronione. </a:t>
            </a:r>
          </a:p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solidFill>
                  <a:schemeClr val="tx1"/>
                </a:solidFill>
                <a:cs typeface="Segoe UI" panose="020B0502040204020203" pitchFamily="34" charset="0"/>
              </a:rPr>
              <a:t>Dziękujemy.</a:t>
            </a:r>
            <a:endParaRPr lang="en-US" sz="2000" kern="0" spc="-12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08733" y="3903565"/>
            <a:ext cx="3945004" cy="1242492"/>
            <a:chOff x="401356" y="2442428"/>
            <a:chExt cx="4667206" cy="1421004"/>
          </a:xfrm>
        </p:grpSpPr>
        <p:grpSp>
          <p:nvGrpSpPr>
            <p:cNvPr id="5" name="Group 4"/>
            <p:cNvGrpSpPr/>
            <p:nvPr/>
          </p:nvGrpSpPr>
          <p:grpSpPr>
            <a:xfrm>
              <a:off x="401356" y="2527661"/>
              <a:ext cx="1335770" cy="1335771"/>
              <a:chOff x="5444097" y="1647534"/>
              <a:chExt cx="1696987" cy="169698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6" name="Freeform 38"/>
            <p:cNvSpPr>
              <a:spLocks noChangeAspect="1"/>
            </p:cNvSpPr>
            <p:nvPr/>
          </p:nvSpPr>
          <p:spPr bwMode="auto">
            <a:xfrm>
              <a:off x="757713" y="2960248"/>
              <a:ext cx="623056" cy="470596"/>
            </a:xfrm>
            <a:custGeom>
              <a:avLst/>
              <a:gdLst>
                <a:gd name="T0" fmla="*/ 544 w 1126"/>
                <a:gd name="T1" fmla="*/ 300 h 849"/>
                <a:gd name="T2" fmla="*/ 674 w 1126"/>
                <a:gd name="T3" fmla="*/ 61 h 849"/>
                <a:gd name="T4" fmla="*/ 710 w 1126"/>
                <a:gd name="T5" fmla="*/ 53 h 849"/>
                <a:gd name="T6" fmla="*/ 744 w 1126"/>
                <a:gd name="T7" fmla="*/ 29 h 849"/>
                <a:gd name="T8" fmla="*/ 759 w 1126"/>
                <a:gd name="T9" fmla="*/ 50 h 849"/>
                <a:gd name="T10" fmla="*/ 748 w 1126"/>
                <a:gd name="T11" fmla="*/ 88 h 849"/>
                <a:gd name="T12" fmla="*/ 985 w 1126"/>
                <a:gd name="T13" fmla="*/ 288 h 849"/>
                <a:gd name="T14" fmla="*/ 1003 w 1126"/>
                <a:gd name="T15" fmla="*/ 308 h 849"/>
                <a:gd name="T16" fmla="*/ 1121 w 1126"/>
                <a:gd name="T17" fmla="*/ 303 h 849"/>
                <a:gd name="T18" fmla="*/ 1023 w 1126"/>
                <a:gd name="T19" fmla="*/ 361 h 849"/>
                <a:gd name="T20" fmla="*/ 1022 w 1126"/>
                <a:gd name="T21" fmla="*/ 370 h 849"/>
                <a:gd name="T22" fmla="*/ 1126 w 1126"/>
                <a:gd name="T23" fmla="*/ 377 h 849"/>
                <a:gd name="T24" fmla="*/ 994 w 1126"/>
                <a:gd name="T25" fmla="*/ 429 h 849"/>
                <a:gd name="T26" fmla="*/ 773 w 1126"/>
                <a:gd name="T27" fmla="*/ 711 h 849"/>
                <a:gd name="T28" fmla="*/ 0 w 1126"/>
                <a:gd name="T29" fmla="*/ 579 h 849"/>
                <a:gd name="T30" fmla="*/ 416 w 1126"/>
                <a:gd name="T31" fmla="*/ 563 h 849"/>
                <a:gd name="T32" fmla="*/ 377 w 1126"/>
                <a:gd name="T33" fmla="*/ 466 h 849"/>
                <a:gd name="T34" fmla="*/ 251 w 1126"/>
                <a:gd name="T35" fmla="*/ 410 h 849"/>
                <a:gd name="T36" fmla="*/ 256 w 1126"/>
                <a:gd name="T37" fmla="*/ 384 h 849"/>
                <a:gd name="T38" fmla="*/ 316 w 1126"/>
                <a:gd name="T39" fmla="*/ 366 h 849"/>
                <a:gd name="T40" fmla="*/ 198 w 1126"/>
                <a:gd name="T41" fmla="*/ 268 h 849"/>
                <a:gd name="T42" fmla="*/ 208 w 1126"/>
                <a:gd name="T43" fmla="*/ 249 h 849"/>
                <a:gd name="T44" fmla="*/ 259 w 1126"/>
                <a:gd name="T45" fmla="*/ 243 h 849"/>
                <a:gd name="T46" fmla="*/ 170 w 1126"/>
                <a:gd name="T47" fmla="*/ 132 h 849"/>
                <a:gd name="T48" fmla="*/ 200 w 1126"/>
                <a:gd name="T49" fmla="*/ 113 h 849"/>
                <a:gd name="T50" fmla="*/ 544 w 1126"/>
                <a:gd name="T51" fmla="*/ 30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6" h="849">
                  <a:moveTo>
                    <a:pt x="544" y="300"/>
                  </a:moveTo>
                  <a:cubicBezTo>
                    <a:pt x="580" y="187"/>
                    <a:pt x="624" y="114"/>
                    <a:pt x="674" y="61"/>
                  </a:cubicBezTo>
                  <a:cubicBezTo>
                    <a:pt x="712" y="22"/>
                    <a:pt x="732" y="9"/>
                    <a:pt x="710" y="53"/>
                  </a:cubicBezTo>
                  <a:cubicBezTo>
                    <a:pt x="719" y="45"/>
                    <a:pt x="733" y="34"/>
                    <a:pt x="744" y="29"/>
                  </a:cubicBezTo>
                  <a:cubicBezTo>
                    <a:pt x="806" y="0"/>
                    <a:pt x="801" y="24"/>
                    <a:pt x="759" y="50"/>
                  </a:cubicBezTo>
                  <a:cubicBezTo>
                    <a:pt x="874" y="9"/>
                    <a:pt x="870" y="61"/>
                    <a:pt x="748" y="88"/>
                  </a:cubicBezTo>
                  <a:cubicBezTo>
                    <a:pt x="848" y="90"/>
                    <a:pt x="954" y="153"/>
                    <a:pt x="985" y="288"/>
                  </a:cubicBezTo>
                  <a:cubicBezTo>
                    <a:pt x="989" y="307"/>
                    <a:pt x="984" y="305"/>
                    <a:pt x="1003" y="308"/>
                  </a:cubicBezTo>
                  <a:cubicBezTo>
                    <a:pt x="1044" y="316"/>
                    <a:pt x="1083" y="315"/>
                    <a:pt x="1121" y="303"/>
                  </a:cubicBezTo>
                  <a:cubicBezTo>
                    <a:pt x="1117" y="331"/>
                    <a:pt x="1080" y="349"/>
                    <a:pt x="1023" y="361"/>
                  </a:cubicBezTo>
                  <a:cubicBezTo>
                    <a:pt x="1001" y="366"/>
                    <a:pt x="997" y="364"/>
                    <a:pt x="1022" y="370"/>
                  </a:cubicBezTo>
                  <a:cubicBezTo>
                    <a:pt x="1054" y="377"/>
                    <a:pt x="1089" y="379"/>
                    <a:pt x="1126" y="377"/>
                  </a:cubicBezTo>
                  <a:cubicBezTo>
                    <a:pt x="1097" y="411"/>
                    <a:pt x="1051" y="428"/>
                    <a:pt x="994" y="429"/>
                  </a:cubicBezTo>
                  <a:cubicBezTo>
                    <a:pt x="958" y="559"/>
                    <a:pt x="877" y="653"/>
                    <a:pt x="773" y="711"/>
                  </a:cubicBezTo>
                  <a:cubicBezTo>
                    <a:pt x="530" y="849"/>
                    <a:pt x="177" y="829"/>
                    <a:pt x="0" y="579"/>
                  </a:cubicBezTo>
                  <a:cubicBezTo>
                    <a:pt x="116" y="670"/>
                    <a:pt x="288" y="690"/>
                    <a:pt x="416" y="563"/>
                  </a:cubicBezTo>
                  <a:cubicBezTo>
                    <a:pt x="332" y="563"/>
                    <a:pt x="311" y="500"/>
                    <a:pt x="377" y="466"/>
                  </a:cubicBezTo>
                  <a:cubicBezTo>
                    <a:pt x="314" y="465"/>
                    <a:pt x="274" y="446"/>
                    <a:pt x="251" y="410"/>
                  </a:cubicBezTo>
                  <a:cubicBezTo>
                    <a:pt x="242" y="396"/>
                    <a:pt x="242" y="395"/>
                    <a:pt x="256" y="384"/>
                  </a:cubicBezTo>
                  <a:cubicBezTo>
                    <a:pt x="272" y="373"/>
                    <a:pt x="294" y="368"/>
                    <a:pt x="316" y="366"/>
                  </a:cubicBezTo>
                  <a:cubicBezTo>
                    <a:pt x="251" y="347"/>
                    <a:pt x="212" y="313"/>
                    <a:pt x="198" y="268"/>
                  </a:cubicBezTo>
                  <a:cubicBezTo>
                    <a:pt x="193" y="252"/>
                    <a:pt x="192" y="253"/>
                    <a:pt x="208" y="249"/>
                  </a:cubicBezTo>
                  <a:cubicBezTo>
                    <a:pt x="223" y="246"/>
                    <a:pt x="242" y="243"/>
                    <a:pt x="259" y="243"/>
                  </a:cubicBezTo>
                  <a:cubicBezTo>
                    <a:pt x="208" y="212"/>
                    <a:pt x="178" y="174"/>
                    <a:pt x="170" y="132"/>
                  </a:cubicBezTo>
                  <a:cubicBezTo>
                    <a:pt x="163" y="92"/>
                    <a:pt x="170" y="102"/>
                    <a:pt x="200" y="113"/>
                  </a:cubicBezTo>
                  <a:cubicBezTo>
                    <a:pt x="333" y="164"/>
                    <a:pt x="465" y="219"/>
                    <a:pt x="544" y="300"/>
                  </a:cubicBezTo>
                  <a:close/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34683" y="2527661"/>
              <a:ext cx="1335770" cy="1335771"/>
              <a:chOff x="5444097" y="1647534"/>
              <a:chExt cx="1696987" cy="169698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14" name="Freeform 519"/>
            <p:cNvSpPr>
              <a:spLocks noChangeAspect="1" noEditPoints="1"/>
            </p:cNvSpPr>
            <p:nvPr/>
          </p:nvSpPr>
          <p:spPr bwMode="auto">
            <a:xfrm>
              <a:off x="2392079" y="2970246"/>
              <a:ext cx="620980" cy="450603"/>
            </a:xfrm>
            <a:custGeom>
              <a:avLst/>
              <a:gdLst>
                <a:gd name="T0" fmla="*/ 235 w 400"/>
                <a:gd name="T1" fmla="*/ 72 h 290"/>
                <a:gd name="T2" fmla="*/ 310 w 400"/>
                <a:gd name="T3" fmla="*/ 115 h 290"/>
                <a:gd name="T4" fmla="*/ 400 w 400"/>
                <a:gd name="T5" fmla="*/ 115 h 290"/>
                <a:gd name="T6" fmla="*/ 400 w 400"/>
                <a:gd name="T7" fmla="*/ 67 h 290"/>
                <a:gd name="T8" fmla="*/ 368 w 400"/>
                <a:gd name="T9" fmla="*/ 34 h 290"/>
                <a:gd name="T10" fmla="*/ 33 w 400"/>
                <a:gd name="T11" fmla="*/ 34 h 290"/>
                <a:gd name="T12" fmla="*/ 0 w 400"/>
                <a:gd name="T13" fmla="*/ 67 h 290"/>
                <a:gd name="T14" fmla="*/ 0 w 400"/>
                <a:gd name="T15" fmla="*/ 115 h 290"/>
                <a:gd name="T16" fmla="*/ 161 w 400"/>
                <a:gd name="T17" fmla="*/ 115 h 290"/>
                <a:gd name="T18" fmla="*/ 235 w 400"/>
                <a:gd name="T19" fmla="*/ 72 h 290"/>
                <a:gd name="T20" fmla="*/ 84 w 400"/>
                <a:gd name="T21" fmla="*/ 18 h 290"/>
                <a:gd name="T22" fmla="*/ 54 w 400"/>
                <a:gd name="T23" fmla="*/ 18 h 290"/>
                <a:gd name="T24" fmla="*/ 51 w 400"/>
                <a:gd name="T25" fmla="*/ 29 h 290"/>
                <a:gd name="T26" fmla="*/ 87 w 400"/>
                <a:gd name="T27" fmla="*/ 29 h 290"/>
                <a:gd name="T28" fmla="*/ 84 w 400"/>
                <a:gd name="T29" fmla="*/ 18 h 290"/>
                <a:gd name="T30" fmla="*/ 353 w 400"/>
                <a:gd name="T31" fmla="*/ 12 h 290"/>
                <a:gd name="T32" fmla="*/ 313 w 400"/>
                <a:gd name="T33" fmla="*/ 12 h 290"/>
                <a:gd name="T34" fmla="*/ 306 w 400"/>
                <a:gd name="T35" fmla="*/ 29 h 290"/>
                <a:gd name="T36" fmla="*/ 359 w 400"/>
                <a:gd name="T37" fmla="*/ 29 h 290"/>
                <a:gd name="T38" fmla="*/ 353 w 400"/>
                <a:gd name="T39" fmla="*/ 12 h 290"/>
                <a:gd name="T40" fmla="*/ 217 w 400"/>
                <a:gd name="T41" fmla="*/ 23 h 290"/>
                <a:gd name="T42" fmla="*/ 183 w 400"/>
                <a:gd name="T43" fmla="*/ 23 h 290"/>
                <a:gd name="T44" fmla="*/ 183 w 400"/>
                <a:gd name="T45" fmla="*/ 7 h 290"/>
                <a:gd name="T46" fmla="*/ 217 w 400"/>
                <a:gd name="T47" fmla="*/ 7 h 290"/>
                <a:gd name="T48" fmla="*/ 217 w 400"/>
                <a:gd name="T49" fmla="*/ 23 h 290"/>
                <a:gd name="T50" fmla="*/ 248 w 400"/>
                <a:gd name="T51" fmla="*/ 0 h 290"/>
                <a:gd name="T52" fmla="*/ 152 w 400"/>
                <a:gd name="T53" fmla="*/ 0 h 290"/>
                <a:gd name="T54" fmla="*/ 132 w 400"/>
                <a:gd name="T55" fmla="*/ 29 h 290"/>
                <a:gd name="T56" fmla="*/ 266 w 400"/>
                <a:gd name="T57" fmla="*/ 29 h 290"/>
                <a:gd name="T58" fmla="*/ 248 w 400"/>
                <a:gd name="T59" fmla="*/ 0 h 290"/>
                <a:gd name="T60" fmla="*/ 315 w 400"/>
                <a:gd name="T61" fmla="*/ 124 h 290"/>
                <a:gd name="T62" fmla="*/ 323 w 400"/>
                <a:gd name="T63" fmla="*/ 160 h 290"/>
                <a:gd name="T64" fmla="*/ 235 w 400"/>
                <a:gd name="T65" fmla="*/ 248 h 290"/>
                <a:gd name="T66" fmla="*/ 148 w 400"/>
                <a:gd name="T67" fmla="*/ 160 h 290"/>
                <a:gd name="T68" fmla="*/ 156 w 400"/>
                <a:gd name="T69" fmla="*/ 124 h 290"/>
                <a:gd name="T70" fmla="*/ 0 w 400"/>
                <a:gd name="T71" fmla="*/ 124 h 290"/>
                <a:gd name="T72" fmla="*/ 0 w 400"/>
                <a:gd name="T73" fmla="*/ 257 h 290"/>
                <a:gd name="T74" fmla="*/ 33 w 400"/>
                <a:gd name="T75" fmla="*/ 290 h 290"/>
                <a:gd name="T76" fmla="*/ 368 w 400"/>
                <a:gd name="T77" fmla="*/ 290 h 290"/>
                <a:gd name="T78" fmla="*/ 400 w 400"/>
                <a:gd name="T79" fmla="*/ 257 h 290"/>
                <a:gd name="T80" fmla="*/ 400 w 400"/>
                <a:gd name="T81" fmla="*/ 124 h 290"/>
                <a:gd name="T82" fmla="*/ 315 w 400"/>
                <a:gd name="T83" fmla="*/ 124 h 290"/>
                <a:gd name="T84" fmla="*/ 283 w 400"/>
                <a:gd name="T85" fmla="*/ 131 h 290"/>
                <a:gd name="T86" fmla="*/ 278 w 400"/>
                <a:gd name="T87" fmla="*/ 124 h 290"/>
                <a:gd name="T88" fmla="*/ 235 w 400"/>
                <a:gd name="T89" fmla="*/ 104 h 290"/>
                <a:gd name="T90" fmla="*/ 193 w 400"/>
                <a:gd name="T91" fmla="*/ 124 h 290"/>
                <a:gd name="T92" fmla="*/ 188 w 400"/>
                <a:gd name="T93" fmla="*/ 131 h 290"/>
                <a:gd name="T94" fmla="*/ 180 w 400"/>
                <a:gd name="T95" fmla="*/ 160 h 290"/>
                <a:gd name="T96" fmla="*/ 235 w 400"/>
                <a:gd name="T97" fmla="*/ 217 h 290"/>
                <a:gd name="T98" fmla="*/ 291 w 400"/>
                <a:gd name="T99" fmla="*/ 160 h 290"/>
                <a:gd name="T100" fmla="*/ 283 w 400"/>
                <a:gd name="T101" fmla="*/ 1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0" h="290">
                  <a:moveTo>
                    <a:pt x="235" y="72"/>
                  </a:moveTo>
                  <a:cubicBezTo>
                    <a:pt x="267" y="72"/>
                    <a:pt x="295" y="89"/>
                    <a:pt x="310" y="115"/>
                  </a:cubicBezTo>
                  <a:cubicBezTo>
                    <a:pt x="400" y="115"/>
                    <a:pt x="400" y="115"/>
                    <a:pt x="400" y="115"/>
                  </a:cubicBezTo>
                  <a:cubicBezTo>
                    <a:pt x="400" y="67"/>
                    <a:pt x="400" y="67"/>
                    <a:pt x="400" y="67"/>
                  </a:cubicBezTo>
                  <a:cubicBezTo>
                    <a:pt x="400" y="48"/>
                    <a:pt x="386" y="34"/>
                    <a:pt x="368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8"/>
                    <a:pt x="0" y="6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76" y="89"/>
                    <a:pt x="204" y="72"/>
                    <a:pt x="235" y="72"/>
                  </a:cubicBezTo>
                  <a:moveTo>
                    <a:pt x="8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87" y="29"/>
                    <a:pt x="87" y="29"/>
                    <a:pt x="87" y="29"/>
                  </a:cubicBezTo>
                  <a:lnTo>
                    <a:pt x="84" y="18"/>
                  </a:lnTo>
                  <a:close/>
                  <a:moveTo>
                    <a:pt x="353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59" y="29"/>
                    <a:pt x="359" y="29"/>
                    <a:pt x="359" y="29"/>
                  </a:cubicBezTo>
                  <a:lnTo>
                    <a:pt x="353" y="12"/>
                  </a:lnTo>
                  <a:close/>
                  <a:moveTo>
                    <a:pt x="217" y="23"/>
                  </a:moveTo>
                  <a:cubicBezTo>
                    <a:pt x="183" y="23"/>
                    <a:pt x="183" y="23"/>
                    <a:pt x="183" y="23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217" y="7"/>
                    <a:pt x="217" y="7"/>
                    <a:pt x="217" y="7"/>
                  </a:cubicBezTo>
                  <a:lnTo>
                    <a:pt x="217" y="23"/>
                  </a:lnTo>
                  <a:close/>
                  <a:moveTo>
                    <a:pt x="248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266" y="29"/>
                    <a:pt x="266" y="29"/>
                    <a:pt x="266" y="29"/>
                  </a:cubicBezTo>
                  <a:lnTo>
                    <a:pt x="248" y="0"/>
                  </a:lnTo>
                  <a:close/>
                  <a:moveTo>
                    <a:pt x="315" y="124"/>
                  </a:moveTo>
                  <a:cubicBezTo>
                    <a:pt x="320" y="135"/>
                    <a:pt x="323" y="147"/>
                    <a:pt x="323" y="160"/>
                  </a:cubicBezTo>
                  <a:cubicBezTo>
                    <a:pt x="323" y="209"/>
                    <a:pt x="284" y="248"/>
                    <a:pt x="235" y="248"/>
                  </a:cubicBezTo>
                  <a:cubicBezTo>
                    <a:pt x="187" y="248"/>
                    <a:pt x="148" y="209"/>
                    <a:pt x="148" y="160"/>
                  </a:cubicBezTo>
                  <a:cubicBezTo>
                    <a:pt x="148" y="147"/>
                    <a:pt x="151" y="135"/>
                    <a:pt x="156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5"/>
                    <a:pt x="15" y="290"/>
                    <a:pt x="33" y="290"/>
                  </a:cubicBezTo>
                  <a:cubicBezTo>
                    <a:pt x="368" y="290"/>
                    <a:pt x="368" y="290"/>
                    <a:pt x="368" y="290"/>
                  </a:cubicBezTo>
                  <a:cubicBezTo>
                    <a:pt x="386" y="290"/>
                    <a:pt x="400" y="275"/>
                    <a:pt x="400" y="257"/>
                  </a:cubicBezTo>
                  <a:cubicBezTo>
                    <a:pt x="400" y="124"/>
                    <a:pt x="400" y="124"/>
                    <a:pt x="400" y="124"/>
                  </a:cubicBezTo>
                  <a:lnTo>
                    <a:pt x="315" y="124"/>
                  </a:lnTo>
                  <a:close/>
                  <a:moveTo>
                    <a:pt x="283" y="131"/>
                  </a:moveTo>
                  <a:cubicBezTo>
                    <a:pt x="282" y="129"/>
                    <a:pt x="280" y="126"/>
                    <a:pt x="278" y="124"/>
                  </a:cubicBezTo>
                  <a:cubicBezTo>
                    <a:pt x="268" y="112"/>
                    <a:pt x="253" y="104"/>
                    <a:pt x="235" y="104"/>
                  </a:cubicBezTo>
                  <a:cubicBezTo>
                    <a:pt x="218" y="104"/>
                    <a:pt x="203" y="112"/>
                    <a:pt x="193" y="124"/>
                  </a:cubicBezTo>
                  <a:cubicBezTo>
                    <a:pt x="191" y="126"/>
                    <a:pt x="189" y="129"/>
                    <a:pt x="188" y="131"/>
                  </a:cubicBezTo>
                  <a:cubicBezTo>
                    <a:pt x="183" y="140"/>
                    <a:pt x="180" y="149"/>
                    <a:pt x="180" y="160"/>
                  </a:cubicBezTo>
                  <a:cubicBezTo>
                    <a:pt x="180" y="191"/>
                    <a:pt x="205" y="217"/>
                    <a:pt x="235" y="217"/>
                  </a:cubicBezTo>
                  <a:cubicBezTo>
                    <a:pt x="266" y="217"/>
                    <a:pt x="291" y="191"/>
                    <a:pt x="291" y="160"/>
                  </a:cubicBezTo>
                  <a:cubicBezTo>
                    <a:pt x="291" y="149"/>
                    <a:pt x="288" y="140"/>
                    <a:pt x="283" y="131"/>
                  </a:cubicBezTo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85652" y="2527661"/>
              <a:ext cx="1335770" cy="1335771"/>
              <a:chOff x="5444097" y="1647534"/>
              <a:chExt cx="1696987" cy="16969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22" name="Freeform 5"/>
            <p:cNvSpPr>
              <a:spLocks noChangeAspect="1" noEditPoints="1"/>
            </p:cNvSpPr>
            <p:nvPr/>
          </p:nvSpPr>
          <p:spPr bwMode="auto">
            <a:xfrm>
              <a:off x="4202409" y="2894136"/>
              <a:ext cx="302255" cy="602821"/>
            </a:xfrm>
            <a:custGeom>
              <a:avLst/>
              <a:gdLst>
                <a:gd name="T0" fmla="*/ 525 w 755"/>
                <a:gd name="T1" fmla="*/ 413 h 1508"/>
                <a:gd name="T2" fmla="*/ 679 w 755"/>
                <a:gd name="T3" fmla="*/ 413 h 1508"/>
                <a:gd name="T4" fmla="*/ 541 w 755"/>
                <a:gd name="T5" fmla="*/ 413 h 1508"/>
                <a:gd name="T6" fmla="*/ 370 w 755"/>
                <a:gd name="T7" fmla="*/ 413 h 1508"/>
                <a:gd name="T8" fmla="*/ 525 w 755"/>
                <a:gd name="T9" fmla="*/ 739 h 1508"/>
                <a:gd name="T10" fmla="*/ 215 w 755"/>
                <a:gd name="T11" fmla="*/ 739 h 1508"/>
                <a:gd name="T12" fmla="*/ 231 w 755"/>
                <a:gd name="T13" fmla="*/ 1034 h 1508"/>
                <a:gd name="T14" fmla="*/ 541 w 755"/>
                <a:gd name="T15" fmla="*/ 1034 h 1508"/>
                <a:gd name="T16" fmla="*/ 541 w 755"/>
                <a:gd name="T17" fmla="*/ 739 h 1508"/>
                <a:gd name="T18" fmla="*/ 541 w 755"/>
                <a:gd name="T19" fmla="*/ 1050 h 1508"/>
                <a:gd name="T20" fmla="*/ 541 w 755"/>
                <a:gd name="T21" fmla="*/ 568 h 1508"/>
                <a:gd name="T22" fmla="*/ 541 w 755"/>
                <a:gd name="T23" fmla="*/ 429 h 1508"/>
                <a:gd name="T24" fmla="*/ 231 w 755"/>
                <a:gd name="T25" fmla="*/ 1050 h 1508"/>
                <a:gd name="T26" fmla="*/ 370 w 755"/>
                <a:gd name="T27" fmla="*/ 1315 h 1508"/>
                <a:gd name="T28" fmla="*/ 525 w 755"/>
                <a:gd name="T29" fmla="*/ 1205 h 1508"/>
                <a:gd name="T30" fmla="*/ 679 w 755"/>
                <a:gd name="T31" fmla="*/ 1205 h 1508"/>
                <a:gd name="T32" fmla="*/ 541 w 755"/>
                <a:gd name="T33" fmla="*/ 723 h 1508"/>
                <a:gd name="T34" fmla="*/ 541 w 755"/>
                <a:gd name="T35" fmla="*/ 584 h 1508"/>
                <a:gd name="T36" fmla="*/ 231 w 755"/>
                <a:gd name="T37" fmla="*/ 723 h 1508"/>
                <a:gd name="T38" fmla="*/ 370 w 755"/>
                <a:gd name="T39" fmla="*/ 429 h 1508"/>
                <a:gd name="T40" fmla="*/ 79 w 755"/>
                <a:gd name="T41" fmla="*/ 429 h 1508"/>
                <a:gd name="T42" fmla="*/ 79 w 755"/>
                <a:gd name="T43" fmla="*/ 413 h 1508"/>
                <a:gd name="T44" fmla="*/ 79 w 755"/>
                <a:gd name="T45" fmla="*/ 72 h 1508"/>
                <a:gd name="T46" fmla="*/ 636 w 755"/>
                <a:gd name="T47" fmla="*/ 1407 h 1508"/>
                <a:gd name="T48" fmla="*/ 636 w 755"/>
                <a:gd name="T49" fmla="*/ 1407 h 1508"/>
                <a:gd name="T50" fmla="*/ 0 w 755"/>
                <a:gd name="T51" fmla="*/ 1484 h 1508"/>
                <a:gd name="T52" fmla="*/ 755 w 755"/>
                <a:gd name="T53" fmla="*/ 24 h 1508"/>
                <a:gd name="T54" fmla="*/ 553 w 755"/>
                <a:gd name="T55" fmla="*/ 72 h 1508"/>
                <a:gd name="T56" fmla="*/ 209 w 755"/>
                <a:gd name="T57" fmla="*/ 58 h 1508"/>
                <a:gd name="T58" fmla="*/ 39 w 755"/>
                <a:gd name="T59" fmla="*/ 72 h 1508"/>
                <a:gd name="T60" fmla="*/ 125 w 755"/>
                <a:gd name="T61" fmla="*/ 1427 h 1508"/>
                <a:gd name="T62" fmla="*/ 107 w 755"/>
                <a:gd name="T63" fmla="*/ 1420 h 1508"/>
                <a:gd name="T64" fmla="*/ 120 w 755"/>
                <a:gd name="T65" fmla="*/ 1401 h 1508"/>
                <a:gd name="T66" fmla="*/ 139 w 755"/>
                <a:gd name="T67" fmla="*/ 1413 h 1508"/>
                <a:gd name="T68" fmla="*/ 358 w 755"/>
                <a:gd name="T69" fmla="*/ 1430 h 1508"/>
                <a:gd name="T70" fmla="*/ 377 w 755"/>
                <a:gd name="T71" fmla="*/ 1433 h 1508"/>
                <a:gd name="T72" fmla="*/ 377 w 755"/>
                <a:gd name="T73" fmla="*/ 1398 h 1508"/>
                <a:gd name="T74" fmla="*/ 379 w 755"/>
                <a:gd name="T75" fmla="*/ 1434 h 1508"/>
                <a:gd name="T76" fmla="*/ 401 w 755"/>
                <a:gd name="T77" fmla="*/ 1438 h 1508"/>
                <a:gd name="T78" fmla="*/ 401 w 755"/>
                <a:gd name="T79" fmla="*/ 1395 h 1508"/>
                <a:gd name="T80" fmla="*/ 629 w 755"/>
                <a:gd name="T81" fmla="*/ 1426 h 1508"/>
                <a:gd name="T82" fmla="*/ 616 w 755"/>
                <a:gd name="T83" fmla="*/ 1428 h 1508"/>
                <a:gd name="T84" fmla="*/ 650 w 755"/>
                <a:gd name="T85" fmla="*/ 1413 h 1508"/>
                <a:gd name="T86" fmla="*/ 45 w 755"/>
                <a:gd name="T87" fmla="*/ 165 h 1508"/>
                <a:gd name="T88" fmla="*/ 386 w 755"/>
                <a:gd name="T89" fmla="*/ 1189 h 1508"/>
                <a:gd name="T90" fmla="*/ 386 w 755"/>
                <a:gd name="T91" fmla="*/ 1189 h 1508"/>
                <a:gd name="T92" fmla="*/ 524 w 755"/>
                <a:gd name="T93" fmla="*/ 568 h 1508"/>
                <a:gd name="T94" fmla="*/ 386 w 755"/>
                <a:gd name="T95" fmla="*/ 584 h 1508"/>
                <a:gd name="T96" fmla="*/ 386 w 755"/>
                <a:gd name="T97" fmla="*/ 58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5" h="1508">
                  <a:moveTo>
                    <a:pt x="525" y="277"/>
                  </a:moveTo>
                  <a:cubicBezTo>
                    <a:pt x="386" y="277"/>
                    <a:pt x="386" y="277"/>
                    <a:pt x="386" y="277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525" y="413"/>
                    <a:pt x="525" y="413"/>
                    <a:pt x="525" y="413"/>
                  </a:cubicBezTo>
                  <a:cubicBezTo>
                    <a:pt x="525" y="277"/>
                    <a:pt x="525" y="277"/>
                    <a:pt x="525" y="277"/>
                  </a:cubicBezTo>
                  <a:cubicBezTo>
                    <a:pt x="525" y="277"/>
                    <a:pt x="525" y="277"/>
                    <a:pt x="525" y="277"/>
                  </a:cubicBezTo>
                  <a:close/>
                  <a:moveTo>
                    <a:pt x="541" y="413"/>
                  </a:moveTo>
                  <a:cubicBezTo>
                    <a:pt x="679" y="413"/>
                    <a:pt x="679" y="413"/>
                    <a:pt x="679" y="413"/>
                  </a:cubicBezTo>
                  <a:cubicBezTo>
                    <a:pt x="679" y="277"/>
                    <a:pt x="679" y="277"/>
                    <a:pt x="679" y="277"/>
                  </a:cubicBezTo>
                  <a:cubicBezTo>
                    <a:pt x="541" y="277"/>
                    <a:pt x="541" y="277"/>
                    <a:pt x="541" y="277"/>
                  </a:cubicBezTo>
                  <a:cubicBezTo>
                    <a:pt x="541" y="413"/>
                    <a:pt x="541" y="413"/>
                    <a:pt x="541" y="413"/>
                  </a:cubicBezTo>
                  <a:cubicBezTo>
                    <a:pt x="541" y="413"/>
                    <a:pt x="541" y="413"/>
                    <a:pt x="541" y="413"/>
                  </a:cubicBezTo>
                  <a:close/>
                  <a:moveTo>
                    <a:pt x="370" y="277"/>
                  </a:moveTo>
                  <a:cubicBezTo>
                    <a:pt x="231" y="277"/>
                    <a:pt x="231" y="277"/>
                    <a:pt x="231" y="277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370" y="413"/>
                    <a:pt x="370" y="413"/>
                    <a:pt x="370" y="413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70" y="277"/>
                    <a:pt x="370" y="277"/>
                    <a:pt x="370" y="277"/>
                  </a:cubicBezTo>
                  <a:close/>
                  <a:moveTo>
                    <a:pt x="541" y="739"/>
                  </a:moveTo>
                  <a:cubicBezTo>
                    <a:pt x="525" y="739"/>
                    <a:pt x="525" y="739"/>
                    <a:pt x="525" y="739"/>
                  </a:cubicBezTo>
                  <a:cubicBezTo>
                    <a:pt x="386" y="739"/>
                    <a:pt x="386" y="739"/>
                    <a:pt x="386" y="739"/>
                  </a:cubicBezTo>
                  <a:cubicBezTo>
                    <a:pt x="370" y="739"/>
                    <a:pt x="370" y="739"/>
                    <a:pt x="370" y="739"/>
                  </a:cubicBezTo>
                  <a:cubicBezTo>
                    <a:pt x="231" y="739"/>
                    <a:pt x="231" y="739"/>
                    <a:pt x="231" y="739"/>
                  </a:cubicBezTo>
                  <a:cubicBezTo>
                    <a:pt x="215" y="739"/>
                    <a:pt x="215" y="739"/>
                    <a:pt x="215" y="739"/>
                  </a:cubicBezTo>
                  <a:cubicBezTo>
                    <a:pt x="79" y="739"/>
                    <a:pt x="79" y="739"/>
                    <a:pt x="79" y="739"/>
                  </a:cubicBezTo>
                  <a:cubicBezTo>
                    <a:pt x="79" y="1034"/>
                    <a:pt x="79" y="1034"/>
                    <a:pt x="79" y="1034"/>
                  </a:cubicBezTo>
                  <a:cubicBezTo>
                    <a:pt x="215" y="1034"/>
                    <a:pt x="215" y="1034"/>
                    <a:pt x="215" y="1034"/>
                  </a:cubicBezTo>
                  <a:cubicBezTo>
                    <a:pt x="231" y="1034"/>
                    <a:pt x="231" y="1034"/>
                    <a:pt x="231" y="1034"/>
                  </a:cubicBezTo>
                  <a:cubicBezTo>
                    <a:pt x="370" y="1034"/>
                    <a:pt x="370" y="1034"/>
                    <a:pt x="370" y="1034"/>
                  </a:cubicBezTo>
                  <a:cubicBezTo>
                    <a:pt x="386" y="1034"/>
                    <a:pt x="386" y="1034"/>
                    <a:pt x="386" y="1034"/>
                  </a:cubicBezTo>
                  <a:cubicBezTo>
                    <a:pt x="525" y="1034"/>
                    <a:pt x="525" y="1034"/>
                    <a:pt x="525" y="1034"/>
                  </a:cubicBezTo>
                  <a:cubicBezTo>
                    <a:pt x="541" y="1034"/>
                    <a:pt x="541" y="1034"/>
                    <a:pt x="541" y="1034"/>
                  </a:cubicBezTo>
                  <a:cubicBezTo>
                    <a:pt x="679" y="1034"/>
                    <a:pt x="679" y="1034"/>
                    <a:pt x="679" y="1034"/>
                  </a:cubicBezTo>
                  <a:cubicBezTo>
                    <a:pt x="679" y="739"/>
                    <a:pt x="679" y="739"/>
                    <a:pt x="679" y="739"/>
                  </a:cubicBezTo>
                  <a:cubicBezTo>
                    <a:pt x="541" y="739"/>
                    <a:pt x="541" y="739"/>
                    <a:pt x="541" y="739"/>
                  </a:cubicBezTo>
                  <a:cubicBezTo>
                    <a:pt x="541" y="739"/>
                    <a:pt x="541" y="739"/>
                    <a:pt x="541" y="739"/>
                  </a:cubicBezTo>
                  <a:close/>
                  <a:moveTo>
                    <a:pt x="541" y="1189"/>
                  </a:moveTo>
                  <a:cubicBezTo>
                    <a:pt x="679" y="1189"/>
                    <a:pt x="679" y="1189"/>
                    <a:pt x="679" y="1189"/>
                  </a:cubicBezTo>
                  <a:cubicBezTo>
                    <a:pt x="679" y="1050"/>
                    <a:pt x="679" y="1050"/>
                    <a:pt x="679" y="1050"/>
                  </a:cubicBezTo>
                  <a:cubicBezTo>
                    <a:pt x="541" y="1050"/>
                    <a:pt x="541" y="1050"/>
                    <a:pt x="541" y="1050"/>
                  </a:cubicBezTo>
                  <a:cubicBezTo>
                    <a:pt x="541" y="1189"/>
                    <a:pt x="541" y="1189"/>
                    <a:pt x="541" y="1189"/>
                  </a:cubicBezTo>
                  <a:cubicBezTo>
                    <a:pt x="541" y="1189"/>
                    <a:pt x="541" y="1189"/>
                    <a:pt x="541" y="1189"/>
                  </a:cubicBezTo>
                  <a:close/>
                  <a:moveTo>
                    <a:pt x="541" y="429"/>
                  </a:moveTo>
                  <a:cubicBezTo>
                    <a:pt x="541" y="568"/>
                    <a:pt x="541" y="568"/>
                    <a:pt x="541" y="568"/>
                  </a:cubicBezTo>
                  <a:cubicBezTo>
                    <a:pt x="679" y="568"/>
                    <a:pt x="679" y="568"/>
                    <a:pt x="679" y="568"/>
                  </a:cubicBezTo>
                  <a:cubicBezTo>
                    <a:pt x="679" y="429"/>
                    <a:pt x="679" y="429"/>
                    <a:pt x="679" y="429"/>
                  </a:cubicBezTo>
                  <a:cubicBezTo>
                    <a:pt x="541" y="429"/>
                    <a:pt x="541" y="429"/>
                    <a:pt x="541" y="429"/>
                  </a:cubicBezTo>
                  <a:cubicBezTo>
                    <a:pt x="541" y="429"/>
                    <a:pt x="541" y="429"/>
                    <a:pt x="541" y="429"/>
                  </a:cubicBezTo>
                  <a:close/>
                  <a:moveTo>
                    <a:pt x="370" y="1205"/>
                  </a:moveTo>
                  <a:cubicBezTo>
                    <a:pt x="370" y="1189"/>
                    <a:pt x="370" y="1189"/>
                    <a:pt x="370" y="1189"/>
                  </a:cubicBezTo>
                  <a:cubicBezTo>
                    <a:pt x="370" y="1050"/>
                    <a:pt x="370" y="1050"/>
                    <a:pt x="370" y="1050"/>
                  </a:cubicBezTo>
                  <a:cubicBezTo>
                    <a:pt x="231" y="1050"/>
                    <a:pt x="231" y="1050"/>
                    <a:pt x="231" y="1050"/>
                  </a:cubicBezTo>
                  <a:cubicBezTo>
                    <a:pt x="215" y="1050"/>
                    <a:pt x="215" y="1050"/>
                    <a:pt x="215" y="1050"/>
                  </a:cubicBezTo>
                  <a:cubicBezTo>
                    <a:pt x="79" y="1050"/>
                    <a:pt x="79" y="1050"/>
                    <a:pt x="79" y="1050"/>
                  </a:cubicBezTo>
                  <a:cubicBezTo>
                    <a:pt x="79" y="1315"/>
                    <a:pt x="79" y="1315"/>
                    <a:pt x="79" y="1315"/>
                  </a:cubicBezTo>
                  <a:cubicBezTo>
                    <a:pt x="370" y="1315"/>
                    <a:pt x="370" y="1315"/>
                    <a:pt x="370" y="1315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370" y="1205"/>
                    <a:pt x="370" y="1205"/>
                    <a:pt x="370" y="1205"/>
                  </a:cubicBezTo>
                  <a:close/>
                  <a:moveTo>
                    <a:pt x="541" y="1205"/>
                  </a:moveTo>
                  <a:cubicBezTo>
                    <a:pt x="525" y="1205"/>
                    <a:pt x="525" y="1205"/>
                    <a:pt x="525" y="1205"/>
                  </a:cubicBezTo>
                  <a:cubicBezTo>
                    <a:pt x="386" y="1205"/>
                    <a:pt x="386" y="1205"/>
                    <a:pt x="386" y="1205"/>
                  </a:cubicBezTo>
                  <a:cubicBezTo>
                    <a:pt x="386" y="1315"/>
                    <a:pt x="386" y="1315"/>
                    <a:pt x="386" y="1315"/>
                  </a:cubicBezTo>
                  <a:cubicBezTo>
                    <a:pt x="679" y="1315"/>
                    <a:pt x="679" y="1315"/>
                    <a:pt x="679" y="1315"/>
                  </a:cubicBezTo>
                  <a:cubicBezTo>
                    <a:pt x="679" y="1205"/>
                    <a:pt x="679" y="1205"/>
                    <a:pt x="679" y="1205"/>
                  </a:cubicBezTo>
                  <a:cubicBezTo>
                    <a:pt x="541" y="1205"/>
                    <a:pt x="541" y="1205"/>
                    <a:pt x="541" y="1205"/>
                  </a:cubicBezTo>
                  <a:cubicBezTo>
                    <a:pt x="541" y="1205"/>
                    <a:pt x="541" y="1205"/>
                    <a:pt x="541" y="1205"/>
                  </a:cubicBezTo>
                  <a:close/>
                  <a:moveTo>
                    <a:pt x="541" y="584"/>
                  </a:moveTo>
                  <a:cubicBezTo>
                    <a:pt x="541" y="723"/>
                    <a:pt x="541" y="723"/>
                    <a:pt x="541" y="723"/>
                  </a:cubicBezTo>
                  <a:cubicBezTo>
                    <a:pt x="679" y="723"/>
                    <a:pt x="679" y="723"/>
                    <a:pt x="679" y="723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541" y="584"/>
                    <a:pt x="541" y="584"/>
                    <a:pt x="541" y="584"/>
                  </a:cubicBezTo>
                  <a:cubicBezTo>
                    <a:pt x="541" y="584"/>
                    <a:pt x="541" y="584"/>
                    <a:pt x="541" y="584"/>
                  </a:cubicBezTo>
                  <a:close/>
                  <a:moveTo>
                    <a:pt x="79" y="429"/>
                  </a:moveTo>
                  <a:cubicBezTo>
                    <a:pt x="79" y="723"/>
                    <a:pt x="79" y="723"/>
                    <a:pt x="79" y="723"/>
                  </a:cubicBezTo>
                  <a:cubicBezTo>
                    <a:pt x="215" y="723"/>
                    <a:pt x="215" y="723"/>
                    <a:pt x="215" y="723"/>
                  </a:cubicBezTo>
                  <a:cubicBezTo>
                    <a:pt x="231" y="723"/>
                    <a:pt x="231" y="723"/>
                    <a:pt x="231" y="723"/>
                  </a:cubicBezTo>
                  <a:cubicBezTo>
                    <a:pt x="370" y="723"/>
                    <a:pt x="370" y="723"/>
                    <a:pt x="370" y="723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68"/>
                    <a:pt x="370" y="568"/>
                    <a:pt x="370" y="568"/>
                  </a:cubicBezTo>
                  <a:cubicBezTo>
                    <a:pt x="370" y="429"/>
                    <a:pt x="370" y="429"/>
                    <a:pt x="370" y="429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215" y="429"/>
                    <a:pt x="215" y="429"/>
                    <a:pt x="215" y="429"/>
                  </a:cubicBezTo>
                  <a:cubicBezTo>
                    <a:pt x="79" y="429"/>
                    <a:pt x="79" y="429"/>
                    <a:pt x="79" y="429"/>
                  </a:cubicBezTo>
                  <a:cubicBezTo>
                    <a:pt x="79" y="429"/>
                    <a:pt x="79" y="429"/>
                    <a:pt x="79" y="429"/>
                  </a:cubicBezTo>
                  <a:close/>
                  <a:moveTo>
                    <a:pt x="215" y="413"/>
                  </a:moveTo>
                  <a:cubicBezTo>
                    <a:pt x="215" y="277"/>
                    <a:pt x="215" y="277"/>
                    <a:pt x="215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9" y="413"/>
                    <a:pt x="79" y="413"/>
                    <a:pt x="79" y="413"/>
                  </a:cubicBezTo>
                  <a:cubicBezTo>
                    <a:pt x="215" y="413"/>
                    <a:pt x="215" y="413"/>
                    <a:pt x="215" y="413"/>
                  </a:cubicBezTo>
                  <a:cubicBezTo>
                    <a:pt x="215" y="413"/>
                    <a:pt x="215" y="413"/>
                    <a:pt x="215" y="413"/>
                  </a:cubicBezTo>
                  <a:close/>
                  <a:moveTo>
                    <a:pt x="67" y="84"/>
                  </a:moveTo>
                  <a:cubicBezTo>
                    <a:pt x="74" y="84"/>
                    <a:pt x="79" y="79"/>
                    <a:pt x="79" y="72"/>
                  </a:cubicBezTo>
                  <a:cubicBezTo>
                    <a:pt x="79" y="65"/>
                    <a:pt x="74" y="60"/>
                    <a:pt x="67" y="60"/>
                  </a:cubicBezTo>
                  <a:cubicBezTo>
                    <a:pt x="60" y="60"/>
                    <a:pt x="55" y="65"/>
                    <a:pt x="55" y="72"/>
                  </a:cubicBezTo>
                  <a:cubicBezTo>
                    <a:pt x="55" y="79"/>
                    <a:pt x="60" y="84"/>
                    <a:pt x="67" y="84"/>
                  </a:cubicBezTo>
                  <a:close/>
                  <a:moveTo>
                    <a:pt x="636" y="1407"/>
                  </a:moveTo>
                  <a:cubicBezTo>
                    <a:pt x="632" y="1407"/>
                    <a:pt x="629" y="1410"/>
                    <a:pt x="629" y="1413"/>
                  </a:cubicBezTo>
                  <a:cubicBezTo>
                    <a:pt x="629" y="1417"/>
                    <a:pt x="632" y="1420"/>
                    <a:pt x="636" y="1420"/>
                  </a:cubicBezTo>
                  <a:cubicBezTo>
                    <a:pt x="639" y="1420"/>
                    <a:pt x="642" y="1417"/>
                    <a:pt x="642" y="1413"/>
                  </a:cubicBezTo>
                  <a:cubicBezTo>
                    <a:pt x="642" y="1410"/>
                    <a:pt x="639" y="1407"/>
                    <a:pt x="636" y="1407"/>
                  </a:cubicBezTo>
                  <a:close/>
                  <a:moveTo>
                    <a:pt x="73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1484"/>
                    <a:pt x="0" y="1484"/>
                    <a:pt x="0" y="1484"/>
                  </a:cubicBezTo>
                  <a:cubicBezTo>
                    <a:pt x="0" y="1497"/>
                    <a:pt x="12" y="1508"/>
                    <a:pt x="25" y="1508"/>
                  </a:cubicBezTo>
                  <a:cubicBezTo>
                    <a:pt x="731" y="1508"/>
                    <a:pt x="731" y="1508"/>
                    <a:pt x="731" y="1508"/>
                  </a:cubicBezTo>
                  <a:cubicBezTo>
                    <a:pt x="744" y="1508"/>
                    <a:pt x="755" y="1497"/>
                    <a:pt x="755" y="1484"/>
                  </a:cubicBezTo>
                  <a:cubicBezTo>
                    <a:pt x="755" y="24"/>
                    <a:pt x="755" y="24"/>
                    <a:pt x="755" y="24"/>
                  </a:cubicBezTo>
                  <a:cubicBezTo>
                    <a:pt x="755" y="11"/>
                    <a:pt x="744" y="0"/>
                    <a:pt x="731" y="0"/>
                  </a:cubicBezTo>
                  <a:close/>
                  <a:moveTo>
                    <a:pt x="209" y="58"/>
                  </a:moveTo>
                  <a:cubicBezTo>
                    <a:pt x="539" y="58"/>
                    <a:pt x="539" y="58"/>
                    <a:pt x="539" y="58"/>
                  </a:cubicBezTo>
                  <a:cubicBezTo>
                    <a:pt x="547" y="58"/>
                    <a:pt x="553" y="64"/>
                    <a:pt x="553" y="72"/>
                  </a:cubicBezTo>
                  <a:cubicBezTo>
                    <a:pt x="553" y="80"/>
                    <a:pt x="547" y="86"/>
                    <a:pt x="539" y="86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1" y="86"/>
                    <a:pt x="195" y="80"/>
                    <a:pt x="195" y="72"/>
                  </a:cubicBezTo>
                  <a:cubicBezTo>
                    <a:pt x="195" y="64"/>
                    <a:pt x="201" y="58"/>
                    <a:pt x="209" y="58"/>
                  </a:cubicBezTo>
                  <a:close/>
                  <a:moveTo>
                    <a:pt x="67" y="44"/>
                  </a:moveTo>
                  <a:cubicBezTo>
                    <a:pt x="82" y="44"/>
                    <a:pt x="95" y="57"/>
                    <a:pt x="95" y="72"/>
                  </a:cubicBezTo>
                  <a:cubicBezTo>
                    <a:pt x="95" y="87"/>
                    <a:pt x="82" y="100"/>
                    <a:pt x="67" y="100"/>
                  </a:cubicBezTo>
                  <a:cubicBezTo>
                    <a:pt x="52" y="100"/>
                    <a:pt x="39" y="87"/>
                    <a:pt x="39" y="72"/>
                  </a:cubicBezTo>
                  <a:cubicBezTo>
                    <a:pt x="39" y="57"/>
                    <a:pt x="52" y="44"/>
                    <a:pt x="67" y="44"/>
                  </a:cubicBezTo>
                  <a:close/>
                  <a:moveTo>
                    <a:pt x="139" y="1421"/>
                  </a:moveTo>
                  <a:cubicBezTo>
                    <a:pt x="119" y="1421"/>
                    <a:pt x="119" y="1421"/>
                    <a:pt x="119" y="1421"/>
                  </a:cubicBezTo>
                  <a:cubicBezTo>
                    <a:pt x="125" y="1427"/>
                    <a:pt x="125" y="1427"/>
                    <a:pt x="125" y="1427"/>
                  </a:cubicBezTo>
                  <a:cubicBezTo>
                    <a:pt x="127" y="1428"/>
                    <a:pt x="127" y="1431"/>
                    <a:pt x="125" y="1432"/>
                  </a:cubicBezTo>
                  <a:cubicBezTo>
                    <a:pt x="124" y="1433"/>
                    <a:pt x="123" y="1433"/>
                    <a:pt x="122" y="1433"/>
                  </a:cubicBezTo>
                  <a:cubicBezTo>
                    <a:pt x="121" y="1433"/>
                    <a:pt x="120" y="1433"/>
                    <a:pt x="120" y="1432"/>
                  </a:cubicBezTo>
                  <a:cubicBezTo>
                    <a:pt x="107" y="1420"/>
                    <a:pt x="107" y="1420"/>
                    <a:pt x="107" y="1420"/>
                  </a:cubicBezTo>
                  <a:cubicBezTo>
                    <a:pt x="106" y="1419"/>
                    <a:pt x="106" y="1419"/>
                    <a:pt x="106" y="1418"/>
                  </a:cubicBezTo>
                  <a:cubicBezTo>
                    <a:pt x="106" y="1417"/>
                    <a:pt x="106" y="1416"/>
                    <a:pt x="106" y="1415"/>
                  </a:cubicBezTo>
                  <a:cubicBezTo>
                    <a:pt x="106" y="1415"/>
                    <a:pt x="106" y="1414"/>
                    <a:pt x="107" y="1414"/>
                  </a:cubicBezTo>
                  <a:cubicBezTo>
                    <a:pt x="120" y="1401"/>
                    <a:pt x="120" y="1401"/>
                    <a:pt x="120" y="1401"/>
                  </a:cubicBezTo>
                  <a:cubicBezTo>
                    <a:pt x="121" y="1400"/>
                    <a:pt x="124" y="1400"/>
                    <a:pt x="125" y="1401"/>
                  </a:cubicBezTo>
                  <a:cubicBezTo>
                    <a:pt x="127" y="1403"/>
                    <a:pt x="127" y="1405"/>
                    <a:pt x="125" y="1407"/>
                  </a:cubicBezTo>
                  <a:cubicBezTo>
                    <a:pt x="119" y="1413"/>
                    <a:pt x="119" y="1413"/>
                    <a:pt x="119" y="1413"/>
                  </a:cubicBezTo>
                  <a:cubicBezTo>
                    <a:pt x="139" y="1413"/>
                    <a:pt x="139" y="1413"/>
                    <a:pt x="139" y="1413"/>
                  </a:cubicBezTo>
                  <a:cubicBezTo>
                    <a:pt x="141" y="1413"/>
                    <a:pt x="143" y="1414"/>
                    <a:pt x="143" y="1417"/>
                  </a:cubicBezTo>
                  <a:cubicBezTo>
                    <a:pt x="143" y="1419"/>
                    <a:pt x="141" y="1421"/>
                    <a:pt x="139" y="1421"/>
                  </a:cubicBezTo>
                  <a:close/>
                  <a:moveTo>
                    <a:pt x="377" y="1433"/>
                  </a:moveTo>
                  <a:cubicBezTo>
                    <a:pt x="358" y="1430"/>
                    <a:pt x="358" y="1430"/>
                    <a:pt x="358" y="1430"/>
                  </a:cubicBezTo>
                  <a:cubicBezTo>
                    <a:pt x="358" y="1418"/>
                    <a:pt x="358" y="1418"/>
                    <a:pt x="358" y="1418"/>
                  </a:cubicBezTo>
                  <a:cubicBezTo>
                    <a:pt x="377" y="1418"/>
                    <a:pt x="377" y="1418"/>
                    <a:pt x="377" y="1418"/>
                  </a:cubicBezTo>
                  <a:cubicBezTo>
                    <a:pt x="377" y="1433"/>
                    <a:pt x="377" y="1433"/>
                    <a:pt x="377" y="1433"/>
                  </a:cubicBezTo>
                  <a:cubicBezTo>
                    <a:pt x="377" y="1433"/>
                    <a:pt x="377" y="1433"/>
                    <a:pt x="377" y="1433"/>
                  </a:cubicBezTo>
                  <a:close/>
                  <a:moveTo>
                    <a:pt x="377" y="1416"/>
                  </a:moveTo>
                  <a:cubicBezTo>
                    <a:pt x="358" y="1416"/>
                    <a:pt x="358" y="1416"/>
                    <a:pt x="358" y="1416"/>
                  </a:cubicBezTo>
                  <a:cubicBezTo>
                    <a:pt x="358" y="1400"/>
                    <a:pt x="358" y="1400"/>
                    <a:pt x="358" y="1400"/>
                  </a:cubicBezTo>
                  <a:cubicBezTo>
                    <a:pt x="377" y="1398"/>
                    <a:pt x="377" y="1398"/>
                    <a:pt x="377" y="1398"/>
                  </a:cubicBezTo>
                  <a:cubicBezTo>
                    <a:pt x="377" y="1416"/>
                    <a:pt x="377" y="1416"/>
                    <a:pt x="377" y="1416"/>
                  </a:cubicBezTo>
                  <a:cubicBezTo>
                    <a:pt x="377" y="1416"/>
                    <a:pt x="377" y="1416"/>
                    <a:pt x="377" y="1416"/>
                  </a:cubicBezTo>
                  <a:close/>
                  <a:moveTo>
                    <a:pt x="401" y="1438"/>
                  </a:moveTo>
                  <a:cubicBezTo>
                    <a:pt x="379" y="1434"/>
                    <a:pt x="379" y="1434"/>
                    <a:pt x="379" y="1434"/>
                  </a:cubicBezTo>
                  <a:cubicBezTo>
                    <a:pt x="379" y="1418"/>
                    <a:pt x="379" y="1418"/>
                    <a:pt x="379" y="1418"/>
                  </a:cubicBezTo>
                  <a:cubicBezTo>
                    <a:pt x="401" y="1418"/>
                    <a:pt x="401" y="1418"/>
                    <a:pt x="401" y="1418"/>
                  </a:cubicBezTo>
                  <a:cubicBezTo>
                    <a:pt x="401" y="1438"/>
                    <a:pt x="401" y="1438"/>
                    <a:pt x="401" y="1438"/>
                  </a:cubicBezTo>
                  <a:cubicBezTo>
                    <a:pt x="401" y="1438"/>
                    <a:pt x="401" y="1438"/>
                    <a:pt x="401" y="1438"/>
                  </a:cubicBezTo>
                  <a:close/>
                  <a:moveTo>
                    <a:pt x="401" y="1416"/>
                  </a:moveTo>
                  <a:cubicBezTo>
                    <a:pt x="379" y="1416"/>
                    <a:pt x="379" y="1416"/>
                    <a:pt x="379" y="1416"/>
                  </a:cubicBezTo>
                  <a:cubicBezTo>
                    <a:pt x="379" y="1397"/>
                    <a:pt x="379" y="1397"/>
                    <a:pt x="379" y="1397"/>
                  </a:cubicBezTo>
                  <a:cubicBezTo>
                    <a:pt x="401" y="1395"/>
                    <a:pt x="401" y="1395"/>
                    <a:pt x="401" y="1395"/>
                  </a:cubicBezTo>
                  <a:cubicBezTo>
                    <a:pt x="401" y="1416"/>
                    <a:pt x="401" y="1416"/>
                    <a:pt x="401" y="1416"/>
                  </a:cubicBezTo>
                  <a:cubicBezTo>
                    <a:pt x="401" y="1416"/>
                    <a:pt x="401" y="1416"/>
                    <a:pt x="401" y="1416"/>
                  </a:cubicBezTo>
                  <a:close/>
                  <a:moveTo>
                    <a:pt x="636" y="1428"/>
                  </a:moveTo>
                  <a:cubicBezTo>
                    <a:pt x="633" y="1428"/>
                    <a:pt x="631" y="1427"/>
                    <a:pt x="629" y="1426"/>
                  </a:cubicBezTo>
                  <a:cubicBezTo>
                    <a:pt x="622" y="1433"/>
                    <a:pt x="622" y="1433"/>
                    <a:pt x="622" y="1433"/>
                  </a:cubicBezTo>
                  <a:cubicBezTo>
                    <a:pt x="621" y="1434"/>
                    <a:pt x="620" y="1435"/>
                    <a:pt x="619" y="1435"/>
                  </a:cubicBezTo>
                  <a:cubicBezTo>
                    <a:pt x="618" y="1435"/>
                    <a:pt x="617" y="1434"/>
                    <a:pt x="616" y="1433"/>
                  </a:cubicBezTo>
                  <a:cubicBezTo>
                    <a:pt x="615" y="1432"/>
                    <a:pt x="615" y="1429"/>
                    <a:pt x="616" y="1428"/>
                  </a:cubicBezTo>
                  <a:cubicBezTo>
                    <a:pt x="623" y="1421"/>
                    <a:pt x="623" y="1421"/>
                    <a:pt x="623" y="1421"/>
                  </a:cubicBezTo>
                  <a:cubicBezTo>
                    <a:pt x="622" y="1419"/>
                    <a:pt x="621" y="1416"/>
                    <a:pt x="621" y="1413"/>
                  </a:cubicBezTo>
                  <a:cubicBezTo>
                    <a:pt x="621" y="1405"/>
                    <a:pt x="628" y="1399"/>
                    <a:pt x="636" y="1399"/>
                  </a:cubicBezTo>
                  <a:cubicBezTo>
                    <a:pt x="644" y="1399"/>
                    <a:pt x="650" y="1405"/>
                    <a:pt x="650" y="1413"/>
                  </a:cubicBezTo>
                  <a:cubicBezTo>
                    <a:pt x="650" y="1421"/>
                    <a:pt x="644" y="1428"/>
                    <a:pt x="636" y="1428"/>
                  </a:cubicBezTo>
                  <a:close/>
                  <a:moveTo>
                    <a:pt x="711" y="1318"/>
                  </a:moveTo>
                  <a:cubicBezTo>
                    <a:pt x="45" y="1318"/>
                    <a:pt x="45" y="1318"/>
                    <a:pt x="45" y="1318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711" y="165"/>
                    <a:pt x="711" y="165"/>
                    <a:pt x="711" y="165"/>
                  </a:cubicBezTo>
                  <a:cubicBezTo>
                    <a:pt x="711" y="1318"/>
                    <a:pt x="711" y="1318"/>
                    <a:pt x="711" y="1318"/>
                  </a:cubicBezTo>
                  <a:cubicBezTo>
                    <a:pt x="711" y="1318"/>
                    <a:pt x="711" y="1318"/>
                    <a:pt x="711" y="1318"/>
                  </a:cubicBezTo>
                  <a:close/>
                  <a:moveTo>
                    <a:pt x="386" y="1189"/>
                  </a:moveTo>
                  <a:cubicBezTo>
                    <a:pt x="524" y="1189"/>
                    <a:pt x="524" y="1189"/>
                    <a:pt x="524" y="1189"/>
                  </a:cubicBezTo>
                  <a:cubicBezTo>
                    <a:pt x="524" y="1050"/>
                    <a:pt x="524" y="1050"/>
                    <a:pt x="524" y="1050"/>
                  </a:cubicBezTo>
                  <a:cubicBezTo>
                    <a:pt x="386" y="1050"/>
                    <a:pt x="386" y="1050"/>
                    <a:pt x="386" y="1050"/>
                  </a:cubicBezTo>
                  <a:cubicBezTo>
                    <a:pt x="386" y="1189"/>
                    <a:pt x="386" y="1189"/>
                    <a:pt x="386" y="1189"/>
                  </a:cubicBezTo>
                  <a:cubicBezTo>
                    <a:pt x="386" y="1189"/>
                    <a:pt x="386" y="1189"/>
                    <a:pt x="386" y="1189"/>
                  </a:cubicBezTo>
                  <a:close/>
                  <a:moveTo>
                    <a:pt x="386" y="429"/>
                  </a:moveTo>
                  <a:cubicBezTo>
                    <a:pt x="386" y="568"/>
                    <a:pt x="386" y="568"/>
                    <a:pt x="386" y="568"/>
                  </a:cubicBezTo>
                  <a:cubicBezTo>
                    <a:pt x="524" y="568"/>
                    <a:pt x="524" y="568"/>
                    <a:pt x="524" y="568"/>
                  </a:cubicBezTo>
                  <a:cubicBezTo>
                    <a:pt x="524" y="429"/>
                    <a:pt x="524" y="429"/>
                    <a:pt x="524" y="429"/>
                  </a:cubicBezTo>
                  <a:cubicBezTo>
                    <a:pt x="386" y="429"/>
                    <a:pt x="386" y="429"/>
                    <a:pt x="386" y="429"/>
                  </a:cubicBezTo>
                  <a:cubicBezTo>
                    <a:pt x="386" y="429"/>
                    <a:pt x="386" y="429"/>
                    <a:pt x="386" y="429"/>
                  </a:cubicBezTo>
                  <a:close/>
                  <a:moveTo>
                    <a:pt x="386" y="584"/>
                  </a:moveTo>
                  <a:cubicBezTo>
                    <a:pt x="386" y="723"/>
                    <a:pt x="386" y="723"/>
                    <a:pt x="386" y="723"/>
                  </a:cubicBezTo>
                  <a:cubicBezTo>
                    <a:pt x="524" y="723"/>
                    <a:pt x="524" y="723"/>
                    <a:pt x="524" y="723"/>
                  </a:cubicBezTo>
                  <a:cubicBezTo>
                    <a:pt x="524" y="584"/>
                    <a:pt x="524" y="584"/>
                    <a:pt x="524" y="584"/>
                  </a:cubicBezTo>
                  <a:cubicBezTo>
                    <a:pt x="386" y="584"/>
                    <a:pt x="386" y="584"/>
                    <a:pt x="386" y="584"/>
                  </a:cubicBezTo>
                  <a:cubicBezTo>
                    <a:pt x="386" y="584"/>
                    <a:pt x="386" y="584"/>
                    <a:pt x="386" y="584"/>
                  </a:cubicBezTo>
                  <a:close/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11851" y="2495487"/>
              <a:ext cx="556711" cy="556127"/>
              <a:chOff x="2557275" y="1514575"/>
              <a:chExt cx="777982" cy="777165"/>
            </a:xfrm>
          </p:grpSpPr>
          <p:sp>
            <p:nvSpPr>
              <p:cNvPr id="24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25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36414" y="2447193"/>
              <a:ext cx="556711" cy="556127"/>
              <a:chOff x="2557275" y="1514575"/>
              <a:chExt cx="777982" cy="777165"/>
            </a:xfrm>
          </p:grpSpPr>
          <p:sp>
            <p:nvSpPr>
              <p:cNvPr id="32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33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177521" y="2442428"/>
              <a:ext cx="556711" cy="556127"/>
              <a:chOff x="2557275" y="1514575"/>
              <a:chExt cx="777982" cy="777165"/>
            </a:xfrm>
          </p:grpSpPr>
          <p:sp>
            <p:nvSpPr>
              <p:cNvPr id="35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36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051901" y="6082310"/>
            <a:ext cx="2746445" cy="28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816">
              <a:defRPr/>
            </a:pPr>
            <a:r>
              <a:rPr lang="en-US" sz="1260" dirty="0" err="1">
                <a:solidFill>
                  <a:srgbClr val="FFFFFF"/>
                </a:solidFill>
                <a:latin typeface="Segoe UI"/>
              </a:rPr>
              <a:t>Informacje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Segoe UI"/>
              </a:rPr>
              <a:t>poufne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Segoe UI"/>
              </a:rPr>
              <a:t>firmy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Microsoft</a:t>
            </a:r>
          </a:p>
        </p:txBody>
      </p:sp>
    </p:spTree>
    <p:extLst>
      <p:ext uri="{BB962C8B-B14F-4D97-AF65-F5344CB8AC3E}">
        <p14:creationId xmlns:p14="http://schemas.microsoft.com/office/powerpoint/2010/main" val="3211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92D812-F5FD-4ADA-811D-6E0045E03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536" y="1038535"/>
            <a:ext cx="11653523" cy="5602654"/>
          </a:xfrm>
        </p:spPr>
        <p:txBody>
          <a:bodyPr/>
          <a:lstStyle/>
          <a:p>
            <a:pPr marL="68568" indent="0" defTabSz="685932">
              <a:buClr>
                <a:srgbClr val="0090C6"/>
              </a:buClr>
              <a:buSzPct val="80000"/>
              <a:buNone/>
            </a:pPr>
            <a:r>
              <a:rPr lang="pl-PL" sz="1600" dirty="0"/>
              <a:t>W skrócie: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Założenie instancji i kont w usłudze AAD (wykonuje TPR – oczywiście mogę w tym zdalnie pomóc)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Założenie kont na platformie DOC (Digital Operations Center)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Instalacja MDOS SC i sprawdzenie komunikacji z serwerami Microsoft 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Szkolenie z zakresu MDOS SC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Narzędzia do instalacji kluczy i raportowania (</a:t>
            </a:r>
            <a:r>
              <a:rPr lang="pl-PL" sz="1600" dirty="0" err="1"/>
              <a:t>MARXpress</a:t>
            </a:r>
            <a:r>
              <a:rPr lang="pl-PL" sz="1600" dirty="0"/>
              <a:t> </a:t>
            </a:r>
            <a:r>
              <a:rPr lang="pl-PL" sz="1600" dirty="0" err="1"/>
              <a:t>Tool</a:t>
            </a:r>
            <a:r>
              <a:rPr lang="pl-PL" sz="1600" dirty="0"/>
              <a:t> i skrypty </a:t>
            </a:r>
            <a:r>
              <a:rPr lang="pl-PL" sz="1600" dirty="0" err="1"/>
              <a:t>Powershell</a:t>
            </a:r>
            <a:r>
              <a:rPr lang="pl-PL" sz="1600" dirty="0"/>
              <a:t>)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Testy przy użyciu kluczy testowych i produkcyjnych w środowisku docelowym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Omówienie typowych problemów i sugerowanych rozwiązań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Zwroty, reklamacje, naprawy, raporty CBR</a:t>
            </a:r>
          </a:p>
          <a:p>
            <a:pPr marL="411468" indent="-342900" defTabSz="685932">
              <a:buClr>
                <a:srgbClr val="0090C6"/>
              </a:buClr>
              <a:buSzPct val="80000"/>
              <a:buAutoNum type="arabicPeriod"/>
            </a:pPr>
            <a:r>
              <a:rPr lang="pl-PL" sz="1600" dirty="0"/>
              <a:t>Sytuacje awaryjne, możliwe problemy</a:t>
            </a:r>
          </a:p>
          <a:p>
            <a:pPr marL="68568" indent="0" defTabSz="685932">
              <a:buClr>
                <a:srgbClr val="0090C6"/>
              </a:buClr>
              <a:buSzPct val="80000"/>
              <a:buNone/>
            </a:pPr>
            <a:br>
              <a:rPr lang="pl-PL" sz="1600" dirty="0"/>
            </a:br>
            <a:r>
              <a:rPr lang="pl-PL" sz="1600" dirty="0"/>
              <a:t>Poszczególne etapy zostały omówione w na kolejnych sesjach, które dostępne są do pobrania.</a:t>
            </a:r>
          </a:p>
          <a:p>
            <a:pPr marL="68568" indent="0" defTabSz="685932">
              <a:buClr>
                <a:srgbClr val="0090C6"/>
              </a:buClr>
              <a:buSzPct val="80000"/>
              <a:buNone/>
            </a:pPr>
            <a:endParaRPr lang="pl-PL" sz="1600" dirty="0"/>
          </a:p>
          <a:p>
            <a:pPr marL="68568" indent="0" defTabSz="685932">
              <a:buClr>
                <a:srgbClr val="0090C6"/>
              </a:buClr>
              <a:buSzPct val="80000"/>
              <a:buNone/>
            </a:pPr>
            <a:r>
              <a:rPr lang="pl-PL" sz="1600" dirty="0"/>
              <a:t>Na każdym etapie wdrożenia zawsze mogą Państwo liczyć na naszą pomoc oraz wyczerpujące odpowiedzi. Wdrożenie prowadzimy do czasu aż wszystkie zagadnienia będą jasne i zrozumiałe a od strony technicznej wszystko będzie funkcjonowało prawidłowo.</a:t>
            </a:r>
          </a:p>
          <a:p>
            <a:pPr marL="68568" indent="0" defTabSz="685932">
              <a:buClr>
                <a:srgbClr val="0090C6"/>
              </a:buClr>
              <a:buSzPct val="80000"/>
              <a:buNone/>
            </a:pPr>
            <a:endParaRPr lang="pl-PL" sz="1600" i="1" dirty="0"/>
          </a:p>
          <a:p>
            <a:pPr marL="68568" indent="0" defTabSz="685932">
              <a:buClr>
                <a:srgbClr val="0090C6"/>
              </a:buClr>
              <a:buSzPct val="80000"/>
              <a:buNone/>
            </a:pPr>
            <a:r>
              <a:rPr lang="pl-PL" sz="1600" i="1" dirty="0"/>
              <a:t>											zapraszam na kolejne sesje szkoleniowe…</a:t>
            </a:r>
            <a:endParaRPr lang="pl-PL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FD1FA-9E58-405F-A707-EF06A4E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7" y="216812"/>
            <a:ext cx="11655840" cy="558309"/>
          </a:xfrm>
        </p:spPr>
        <p:txBody>
          <a:bodyPr>
            <a:normAutofit fontScale="90000"/>
          </a:bodyPr>
          <a:lstStyle/>
          <a:p>
            <a:r>
              <a:rPr lang="pl-PL" sz="3529" dirty="0">
                <a:solidFill>
                  <a:schemeClr val="accent1"/>
                </a:solidFill>
                <a:latin typeface="Segoe UI Light"/>
              </a:rPr>
              <a:t>Zaczynamy wdrożenie</a:t>
            </a:r>
            <a:endParaRPr lang="en-IE" sz="3529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19330" y="121746"/>
            <a:ext cx="8441761" cy="1325374"/>
          </a:xfrm>
        </p:spPr>
        <p:txBody>
          <a:bodyPr vert="horz" wrap="square" lIns="109712" tIns="54856" rIns="109712" bIns="54856" rtlCol="0" anchor="ctr">
            <a:normAutofit/>
          </a:bodyPr>
          <a:lstStyle/>
          <a:p>
            <a:r>
              <a:rPr lang="pl-PL" sz="3600" spc="-100" dirty="0">
                <a:solidFill>
                  <a:srgbClr val="0090C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Plan sesji</a:t>
            </a:r>
            <a:endParaRPr lang="en-US" sz="3600" spc="-100" dirty="0">
              <a:solidFill>
                <a:srgbClr val="0090C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82738" y="1184226"/>
            <a:ext cx="7750360" cy="4180793"/>
          </a:xfrm>
        </p:spPr>
        <p:txBody>
          <a:bodyPr vert="horz" wrap="square" lIns="109712" tIns="54856" rIns="109712" bIns="54856" rtlCol="0" anchor="ctr">
            <a:normAutofit/>
          </a:bodyPr>
          <a:lstStyle/>
          <a:p>
            <a:pPr marL="410845" lvl="1" indent="-205105"/>
            <a:r>
              <a:rPr lang="pl-PL" altLang="zh-CN" dirty="0"/>
              <a:t>Wstęp</a:t>
            </a:r>
            <a:endParaRPr lang="zh-TW" altLang="en-US" dirty="0"/>
          </a:p>
          <a:p>
            <a:pPr marL="410845" lvl="1" indent="-205105"/>
            <a:r>
              <a:rPr lang="pl-PL" dirty="0">
                <a:cs typeface="Segoe UI"/>
              </a:rPr>
              <a:t>Problemy i zalety nowych rozwiązań</a:t>
            </a:r>
            <a:endParaRPr lang="en-IE" dirty="0">
              <a:cs typeface="Segoe UI"/>
            </a:endParaRPr>
          </a:p>
          <a:p>
            <a:pPr marL="410845" lvl="1" indent="-205105"/>
            <a:r>
              <a:rPr lang="pl-PL" altLang="zh-CN" dirty="0"/>
              <a:t>Proces OA 3.0 (OEM </a:t>
            </a:r>
            <a:r>
              <a:rPr lang="pl-PL" altLang="zh-CN" dirty="0" err="1"/>
              <a:t>Activation</a:t>
            </a:r>
            <a:r>
              <a:rPr lang="pl-PL" altLang="zh-CN" dirty="0"/>
              <a:t> 3.0)</a:t>
            </a:r>
            <a:endParaRPr lang="en-US" altLang="zh-CN" dirty="0">
              <a:cs typeface="Segoe UI"/>
            </a:endParaRPr>
          </a:p>
          <a:p>
            <a:pPr marL="410845" lvl="1" indent="-205105"/>
            <a:r>
              <a:rPr lang="pl-PL" dirty="0"/>
              <a:t>Instalacja </a:t>
            </a:r>
            <a:r>
              <a:rPr lang="en-IE" dirty="0"/>
              <a:t>MDOS SC</a:t>
            </a:r>
            <a:endParaRPr lang="en-IE" dirty="0">
              <a:cs typeface="Segoe UI"/>
            </a:endParaRPr>
          </a:p>
          <a:p>
            <a:pPr marL="410845" lvl="1" indent="-205105"/>
            <a:r>
              <a:rPr lang="pl-PL" altLang="zh-CN" dirty="0"/>
              <a:t>Proces produkcyjny</a:t>
            </a:r>
          </a:p>
          <a:p>
            <a:pPr marL="410845" lvl="1" indent="-205105"/>
            <a:r>
              <a:rPr lang="pl-PL" dirty="0"/>
              <a:t>Raportowanie</a:t>
            </a:r>
            <a:endParaRPr lang="en-IE" dirty="0">
              <a:cs typeface="Segoe UI"/>
            </a:endParaRPr>
          </a:p>
          <a:p>
            <a:pPr marL="410845" lvl="1" indent="-205105"/>
            <a:r>
              <a:rPr lang="pl-PL" altLang="zh-CN" dirty="0"/>
              <a:t>Zwroty</a:t>
            </a:r>
            <a:endParaRPr lang="en-IE" dirty="0">
              <a:cs typeface="Segoe UI"/>
            </a:endParaRPr>
          </a:p>
          <a:p>
            <a:pPr marL="410845" lvl="1" indent="-205105"/>
            <a:r>
              <a:rPr lang="en-IE" dirty="0"/>
              <a:t>Genuine Microsoft </a:t>
            </a:r>
            <a:r>
              <a:rPr lang="en-US" dirty="0" err="1"/>
              <a:t>Refurbisher</a:t>
            </a:r>
            <a:r>
              <a:rPr lang="en-IE" dirty="0"/>
              <a:t> Label</a:t>
            </a:r>
          </a:p>
          <a:p>
            <a:pPr marL="410845" lvl="1" indent="-205105"/>
            <a:r>
              <a:rPr lang="en-IE" dirty="0" err="1"/>
              <a:t>Tes</a:t>
            </a:r>
            <a:r>
              <a:rPr lang="pl-PL" dirty="0" err="1"/>
              <a:t>towanie</a:t>
            </a:r>
            <a:endParaRPr lang="pl-PL" dirty="0"/>
          </a:p>
          <a:p>
            <a:pPr marL="410845" lvl="1" indent="-205105"/>
            <a:r>
              <a:rPr lang="pl-PL" dirty="0">
                <a:cs typeface="Segoe UI"/>
              </a:rPr>
              <a:t>Plan wdrożenia</a:t>
            </a:r>
          </a:p>
        </p:txBody>
      </p:sp>
      <p:pic>
        <p:nvPicPr>
          <p:cNvPr id="21" name="Graphic 20" descr="Checklist">
            <a:extLst>
              <a:ext uri="{FF2B5EF4-FFF2-40B4-BE49-F238E27FC236}">
                <a16:creationId xmlns:a16="http://schemas.microsoft.com/office/drawing/2014/main" id="{88B4A5C8-F370-42EE-BE81-7F9D1C71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4622" y="2857582"/>
            <a:ext cx="1142837" cy="11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DVD_ART34\Artwork_Imagery\Shapes\Arrows\Curved\big yellow arrow2.png">
            <a:extLst>
              <a:ext uri="{FF2B5EF4-FFF2-40B4-BE49-F238E27FC236}">
                <a16:creationId xmlns:a16="http://schemas.microsoft.com/office/drawing/2014/main" id="{DC8AA770-EB67-400D-BBA2-0423CCAF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4334" flipV="1">
            <a:off x="9078713" y="3566421"/>
            <a:ext cx="581841" cy="697879"/>
          </a:xfrm>
          <a:prstGeom prst="rect">
            <a:avLst/>
          </a:prstGeom>
          <a:noFill/>
        </p:spPr>
      </p:pic>
      <p:pic>
        <p:nvPicPr>
          <p:cNvPr id="3" name="Picture 2" descr="C:\Users\v-dasnid\AppData\Local\Microsoft\Windows\Temporary Internet Files\Low\Content.IE5\CBQPFRJN\MC900434847[1].PNG">
            <a:extLst>
              <a:ext uri="{FF2B5EF4-FFF2-40B4-BE49-F238E27FC236}">
                <a16:creationId xmlns:a16="http://schemas.microsoft.com/office/drawing/2014/main" id="{70EAFB99-9729-4D4D-B6C2-12BE5637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9308" y="3407825"/>
            <a:ext cx="563779" cy="507535"/>
          </a:xfrm>
          <a:prstGeom prst="rect">
            <a:avLst/>
          </a:prstGeom>
          <a:noFill/>
          <a:effectLst>
            <a:outerShdw blurRad="60325" dist="63500" dir="27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7EB1D86-4CEA-4204-AACA-4CB1D3921883}"/>
              </a:ext>
            </a:extLst>
          </p:cNvPr>
          <p:cNvSpPr txBox="1"/>
          <p:nvPr/>
        </p:nvSpPr>
        <p:spPr>
          <a:xfrm>
            <a:off x="7741920" y="2580410"/>
            <a:ext cx="7315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53"/>
            <a:r>
              <a:rPr lang="pl-PL" sz="1440" b="1" dirty="0">
                <a:solidFill>
                  <a:srgbClr val="072B60"/>
                </a:solidFill>
                <a:latin typeface="Segoe"/>
              </a:rPr>
              <a:t>TPR</a:t>
            </a:r>
            <a:endParaRPr lang="en-US" sz="1440" b="1" dirty="0">
              <a:solidFill>
                <a:srgbClr val="072B60"/>
              </a:solidFill>
              <a:latin typeface="Segoe"/>
            </a:endParaRPr>
          </a:p>
        </p:txBody>
      </p:sp>
      <p:pic>
        <p:nvPicPr>
          <p:cNvPr id="5" name="Picture 7" descr="MC900433943.PNG">
            <a:extLst>
              <a:ext uri="{FF2B5EF4-FFF2-40B4-BE49-F238E27FC236}">
                <a16:creationId xmlns:a16="http://schemas.microsoft.com/office/drawing/2014/main" id="{D819C733-8993-4787-B385-D250CB566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1576">
            <a:off x="10100078" y="983880"/>
            <a:ext cx="601625" cy="62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 descr="F:\DVD_ART34\Artwork_Imagery\Shapes\Arrows\Curved\big yellow arrow2.png">
            <a:extLst>
              <a:ext uri="{FF2B5EF4-FFF2-40B4-BE49-F238E27FC236}">
                <a16:creationId xmlns:a16="http://schemas.microsoft.com/office/drawing/2014/main" id="{7AAE2A9C-8DC9-4EE5-B408-120DDA7D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4154" flipV="1">
            <a:off x="9273453" y="1785749"/>
            <a:ext cx="633261" cy="573013"/>
          </a:xfrm>
          <a:prstGeom prst="rect">
            <a:avLst/>
          </a:prstGeom>
          <a:noFill/>
        </p:spPr>
      </p:pic>
      <p:sp>
        <p:nvSpPr>
          <p:cNvPr id="7" name="Right Arrow 25">
            <a:extLst>
              <a:ext uri="{FF2B5EF4-FFF2-40B4-BE49-F238E27FC236}">
                <a16:creationId xmlns:a16="http://schemas.microsoft.com/office/drawing/2014/main" id="{07CFBEEE-870C-4078-A638-885C86EADE4D}"/>
              </a:ext>
            </a:extLst>
          </p:cNvPr>
          <p:cNvSpPr/>
          <p:nvPr/>
        </p:nvSpPr>
        <p:spPr>
          <a:xfrm>
            <a:off x="10211309" y="1996459"/>
            <a:ext cx="365760" cy="325819"/>
          </a:xfrm>
          <a:prstGeom prst="rightArrow">
            <a:avLst/>
          </a:prstGeom>
          <a:solidFill>
            <a:srgbClr val="91009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7253">
              <a:defRPr/>
            </a:pPr>
            <a:endParaRPr lang="en-US" sz="2160" kern="0">
              <a:solidFill>
                <a:prstClr val="white"/>
              </a:solidFill>
              <a:latin typeface="Segoe"/>
            </a:endParaRPr>
          </a:p>
        </p:txBody>
      </p:sp>
      <p:sp>
        <p:nvSpPr>
          <p:cNvPr id="8" name="Right Arrow 26">
            <a:extLst>
              <a:ext uri="{FF2B5EF4-FFF2-40B4-BE49-F238E27FC236}">
                <a16:creationId xmlns:a16="http://schemas.microsoft.com/office/drawing/2014/main" id="{A85ED3ED-835A-4D83-AE9F-FE5CAF980BF9}"/>
              </a:ext>
            </a:extLst>
          </p:cNvPr>
          <p:cNvSpPr/>
          <p:nvPr/>
        </p:nvSpPr>
        <p:spPr>
          <a:xfrm rot="7677576">
            <a:off x="9369634" y="1151265"/>
            <a:ext cx="365760" cy="325819"/>
          </a:xfrm>
          <a:prstGeom prst="rightArrow">
            <a:avLst/>
          </a:prstGeom>
          <a:solidFill>
            <a:srgbClr val="91009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7253">
              <a:defRPr/>
            </a:pPr>
            <a:endParaRPr lang="en-US" sz="2160" kern="0">
              <a:solidFill>
                <a:prstClr val="white"/>
              </a:solidFill>
              <a:latin typeface="Segoe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DFBB811-248E-472A-AC67-2ACF9800F94F}"/>
              </a:ext>
            </a:extLst>
          </p:cNvPr>
          <p:cNvSpPr txBox="1"/>
          <p:nvPr/>
        </p:nvSpPr>
        <p:spPr>
          <a:xfrm rot="18927632">
            <a:off x="10566779" y="4174194"/>
            <a:ext cx="60407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Klucze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FB24F241-0374-4F4A-BF1F-048AC641C50A}"/>
              </a:ext>
            </a:extLst>
          </p:cNvPr>
          <p:cNvSpPr/>
          <p:nvPr/>
        </p:nvSpPr>
        <p:spPr>
          <a:xfrm rot="3124209">
            <a:off x="10889810" y="2737376"/>
            <a:ext cx="70243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Raporty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8FEB82D6-F6A4-4EBB-AF6A-1A2E7E87C826}"/>
              </a:ext>
            </a:extLst>
          </p:cNvPr>
          <p:cNvSpPr/>
          <p:nvPr/>
        </p:nvSpPr>
        <p:spPr>
          <a:xfrm rot="17647683">
            <a:off x="8305856" y="5055806"/>
            <a:ext cx="85151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Aktywacja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pic>
        <p:nvPicPr>
          <p:cNvPr id="12" name="Grafik 6" descr="cid:image002.jpg@01CEAFC7.EFDA58E0">
            <a:extLst>
              <a:ext uri="{FF2B5EF4-FFF2-40B4-BE49-F238E27FC236}">
                <a16:creationId xmlns:a16="http://schemas.microsoft.com/office/drawing/2014/main" id="{1B78ED1E-08E1-4EFA-BDC3-447D16C4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1" b="98904" l="4050" r="94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6" y="2370083"/>
            <a:ext cx="1515428" cy="10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B1804B8E-EE83-4E46-B548-AED2311F4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036925">
            <a:off x="7405939" y="1216731"/>
            <a:ext cx="1733240" cy="466432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9A6B1EDB-E9BA-4C9A-8E4C-E62D1FCB7CF8}"/>
              </a:ext>
            </a:extLst>
          </p:cNvPr>
          <p:cNvSpPr txBox="1">
            <a:spLocks/>
          </p:cNvSpPr>
          <p:nvPr/>
        </p:nvSpPr>
        <p:spPr>
          <a:xfrm>
            <a:off x="268225" y="262891"/>
            <a:ext cx="10972803" cy="4985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5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75" baseline="0">
                <a:ln w="3175">
                  <a:noFill/>
                </a:ln>
                <a:solidFill>
                  <a:srgbClr val="0090C6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defTabSz="686030">
              <a:defRPr/>
            </a:pPr>
            <a:r>
              <a:rPr lang="pl-PL" sz="3200" dirty="0">
                <a:solidFill>
                  <a:srgbClr val="0071BC"/>
                </a:solidFill>
              </a:rPr>
              <a:t>Licencje cyfrowe – jeden wielki bałagan… delikatnie mówiąc</a:t>
            </a:r>
            <a:endParaRPr lang="en-IE" sz="3200" dirty="0">
              <a:solidFill>
                <a:srgbClr val="0071BC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8A06BAD-69ED-4EB0-9C15-F66F36FACCDC}"/>
              </a:ext>
            </a:extLst>
          </p:cNvPr>
          <p:cNvSpPr txBox="1"/>
          <p:nvPr/>
        </p:nvSpPr>
        <p:spPr>
          <a:xfrm>
            <a:off x="268225" y="1023401"/>
            <a:ext cx="67628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Licencje cyfrowe nie są dobrym rozwiązaniem dla branży komputerów używanych, niestety nie mamy żadnego wpływu na decyzję producenta oprogramowania.</a:t>
            </a:r>
          </a:p>
          <a:p>
            <a:r>
              <a:rPr lang="pl-PL" dirty="0"/>
              <a:t>Proces OA 3.0 został zaprojektowany i wdrożony dla dużych producentów OEM i w wielu aspektach nie tylko nie uwzględnia specyfiki branży komputerów używanych ale wręcz koliduje</a:t>
            </a:r>
            <a:br>
              <a:rPr lang="pl-PL" dirty="0"/>
            </a:br>
            <a:r>
              <a:rPr lang="pl-PL" dirty="0"/>
              <a:t>z wypracowanymi rozwiązaniami.</a:t>
            </a:r>
          </a:p>
          <a:p>
            <a:r>
              <a:rPr lang="pl-PL" dirty="0"/>
              <a:t>Dzięki udziałowi w programie pilotażowym jesteśmy w stanie wdrożyć</a:t>
            </a:r>
            <a:br>
              <a:rPr lang="pl-PL" dirty="0"/>
            </a:br>
            <a:r>
              <a:rPr lang="pl-PL" dirty="0"/>
              <a:t>i dopracować rozwiązania techniczne zapewniające bezproblemową pracę i wysoki stopień automatyzacji.</a:t>
            </a:r>
          </a:p>
          <a:p>
            <a:r>
              <a:rPr lang="pl-PL" dirty="0"/>
              <a:t>Wdrożenie licencji cyfrowych jest niestety koniecznością gdyż z końcem lipca 2021 zakończona zostaje produkcja tradycyjnych certyfikatów (COA).</a:t>
            </a:r>
          </a:p>
          <a:p>
            <a:endParaRPr lang="pl-PL" dirty="0"/>
          </a:p>
          <a:p>
            <a:r>
              <a:rPr lang="pl-PL" dirty="0"/>
              <a:t>Postaram się przekazać wiedzę w sposób usystematyzowany. Jeśli pojawią się wątpliwości i niejasności proszę o kontakt.</a:t>
            </a:r>
          </a:p>
          <a:p>
            <a:endParaRPr lang="pl-PL" dirty="0"/>
          </a:p>
          <a:p>
            <a:r>
              <a:rPr lang="pl-PL" dirty="0"/>
              <a:t>Zarówno ta sesja jak i kolejne będą dostępne do pobrania, nie będę ich umieszczał w żadnych serwisach </a:t>
            </a:r>
            <a:r>
              <a:rPr lang="pl-PL" dirty="0" err="1"/>
              <a:t>streamingowych</a:t>
            </a:r>
            <a:r>
              <a:rPr lang="pl-PL" dirty="0"/>
              <a:t>. Proszę również</a:t>
            </a:r>
            <a:br>
              <a:rPr lang="pl-PL" dirty="0"/>
            </a:br>
            <a:r>
              <a:rPr lang="pl-PL" dirty="0"/>
              <a:t>o nierozpowszechnianie części lub całości nagrań.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5DFBDA0C-D743-48BE-BD23-7F59CBB9898D}"/>
              </a:ext>
            </a:extLst>
          </p:cNvPr>
          <p:cNvSpPr/>
          <p:nvPr/>
        </p:nvSpPr>
        <p:spPr>
          <a:xfrm>
            <a:off x="10946270" y="1939776"/>
            <a:ext cx="44916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CBR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C667C-C6CE-4BCB-BC47-E2BC02CC36D4}"/>
              </a:ext>
            </a:extLst>
          </p:cNvPr>
          <p:cNvSpPr/>
          <p:nvPr/>
        </p:nvSpPr>
        <p:spPr>
          <a:xfrm rot="7911113">
            <a:off x="7711039" y="3057962"/>
            <a:ext cx="4644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FFKI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0DDECB0C-D2FC-49CA-BA59-590ADCFFFB0F}"/>
              </a:ext>
            </a:extLst>
          </p:cNvPr>
          <p:cNvSpPr/>
          <p:nvPr/>
        </p:nvSpPr>
        <p:spPr>
          <a:xfrm>
            <a:off x="9424050" y="4695032"/>
            <a:ext cx="80502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MDOS SC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pic>
        <p:nvPicPr>
          <p:cNvPr id="20" name="Picture 110">
            <a:extLst>
              <a:ext uri="{FF2B5EF4-FFF2-40B4-BE49-F238E27FC236}">
                <a16:creationId xmlns:a16="http://schemas.microsoft.com/office/drawing/2014/main" id="{A44CAF76-C179-44F3-86A0-26A3EF74E2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4894" y1="77660" x2="14894" y2="77660"/>
                        <a14:foregroundMark x1="25532" y1="77660" x2="25532" y2="77660"/>
                        <a14:foregroundMark x1="89362" y1="23404" x2="89362" y2="23404"/>
                        <a14:foregroundMark x1="87234" y1="27660" x2="87234" y2="27660"/>
                        <a14:foregroundMark x1="87234" y1="10638" x2="87234" y2="10638"/>
                        <a14:foregroundMark x1="76596" y1="15957" x2="76596" y2="15957"/>
                        <a14:foregroundMark x1="73404" y1="7447" x2="73404" y2="7447"/>
                        <a14:foregroundMark x1="61702" y1="19149" x2="61702" y2="19149"/>
                        <a14:backgroundMark x1="1064" y1="59574" x2="1064" y2="59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7680" y="3733664"/>
            <a:ext cx="812936" cy="1010006"/>
          </a:xfrm>
          <a:prstGeom prst="rect">
            <a:avLst/>
          </a:prstGeom>
          <a:effectLst>
            <a:outerShdw blurRad="60325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1" name="Picture 3" descr="C:\Users\v-dasnid\AppData\Local\Microsoft\Windows\Temporary Internet Files\Low\Content.IE5\7K4OX0HH\MC900431637[1].PNG">
            <a:extLst>
              <a:ext uri="{FF2B5EF4-FFF2-40B4-BE49-F238E27FC236}">
                <a16:creationId xmlns:a16="http://schemas.microsoft.com/office/drawing/2014/main" id="{95B3B531-00AB-4152-AD8C-EA5F0914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50" y="4748918"/>
            <a:ext cx="677401" cy="6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BA0C3E2-55DD-44E3-B56B-D2DD37997D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928472">
            <a:off x="9434714" y="5314555"/>
            <a:ext cx="915074" cy="9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80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DVD_ART34\Artwork_Imagery\Shapes\Arrows\Curved\big yellow arrow2.png">
            <a:extLst>
              <a:ext uri="{FF2B5EF4-FFF2-40B4-BE49-F238E27FC236}">
                <a16:creationId xmlns:a16="http://schemas.microsoft.com/office/drawing/2014/main" id="{62F06E03-CE0D-4343-B1BC-F0A0E4A8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4334" flipV="1">
            <a:off x="7421760" y="1274913"/>
            <a:ext cx="581841" cy="697879"/>
          </a:xfrm>
          <a:prstGeom prst="rect">
            <a:avLst/>
          </a:prstGeom>
          <a:noFill/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A8A0625-2774-4AF0-8A1A-59822917BE89}"/>
              </a:ext>
            </a:extLst>
          </p:cNvPr>
          <p:cNvSpPr txBox="1">
            <a:spLocks/>
          </p:cNvSpPr>
          <p:nvPr/>
        </p:nvSpPr>
        <p:spPr>
          <a:xfrm>
            <a:off x="504727" y="1091503"/>
            <a:ext cx="6432323" cy="17577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94745" indent="-194745" algn="l" defTabSz="51453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90C6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-148829" algn="l" defTabSz="51453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90C6"/>
              </a:buClr>
              <a:buSzPct val="80000"/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514350" indent="-171450" algn="l" defTabSz="51453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90C6"/>
              </a:buClr>
              <a:buSzPct val="80000"/>
              <a:buFont typeface="Wingdings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685800" indent="-169069" algn="l" defTabSz="51453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90C6"/>
              </a:buClr>
              <a:buSzPct val="80000"/>
              <a:buFont typeface="Wingdings" pitchFamily="2" charset="2"/>
              <a:buChar char="§"/>
              <a:tabLst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859631" indent="-173831" algn="l" defTabSz="51453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90C6"/>
              </a:buClr>
              <a:buSzPct val="80000"/>
              <a:buFont typeface="Wingdings" pitchFamily="2" charset="2"/>
              <a:buChar char="§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1414972" indent="-128634" algn="l" defTabSz="514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2239" indent="-128634" algn="l" defTabSz="514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507" indent="-128634" algn="l" defTabSz="514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775" indent="-128634" algn="l" defTabSz="5145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6030">
              <a:buNone/>
              <a:defRPr/>
            </a:pP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Czym są licencje cyfrowe MAR?</a:t>
            </a:r>
            <a:endParaRPr lang="en-US" sz="16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0" indent="0" defTabSz="686030">
              <a:buNone/>
              <a:defRPr/>
            </a:pPr>
            <a:r>
              <a:rPr lang="pl-PL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Digital MAR to nowy proces umożliwiający partnerom cyfrowe zamawianie</a:t>
            </a:r>
            <a:br>
              <a:rPr lang="pl-PL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pl-PL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 otrzymywanie kluczy produktów od firmy Microsoft oraz wysyłanie raportów o komputerze do firmy Microsoft, a także aktywację oprogramowania na określonym sprzęcie.</a:t>
            </a:r>
          </a:p>
          <a:p>
            <a:pPr marL="0" indent="0" defTabSz="686030">
              <a:buNone/>
              <a:defRPr/>
            </a:pPr>
            <a:r>
              <a:rPr lang="pl-PL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Proces Digital MAR opiera się na procesie OA3.0, ale jest specjalnie dostosowany dla partnerów MAR/TPR.</a:t>
            </a:r>
            <a:endParaRPr lang="en-IE" sz="3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FFD7F9E-72E3-4C8C-A66F-3EFA4BF817D1}"/>
              </a:ext>
            </a:extLst>
          </p:cNvPr>
          <p:cNvSpPr txBox="1">
            <a:spLocks/>
          </p:cNvSpPr>
          <p:nvPr/>
        </p:nvSpPr>
        <p:spPr>
          <a:xfrm>
            <a:off x="268225" y="262891"/>
            <a:ext cx="10972803" cy="4985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5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75" baseline="0">
                <a:ln w="3175">
                  <a:noFill/>
                </a:ln>
                <a:solidFill>
                  <a:srgbClr val="0090C6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defTabSz="686030">
              <a:defRPr/>
            </a:pPr>
            <a:r>
              <a:rPr lang="pl-PL" sz="3200" dirty="0">
                <a:solidFill>
                  <a:srgbClr val="0071BC"/>
                </a:solidFill>
              </a:rPr>
              <a:t>Licencje cyfrowe w kanale MAR</a:t>
            </a:r>
            <a:endParaRPr lang="en-IE" sz="3200" dirty="0">
              <a:solidFill>
                <a:srgbClr val="0071BC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37CA0B-FCFC-4BF1-BF28-0DE63AD468E7}"/>
              </a:ext>
            </a:extLst>
          </p:cNvPr>
          <p:cNvSpPr txBox="1">
            <a:spLocks/>
          </p:cNvSpPr>
          <p:nvPr/>
        </p:nvSpPr>
        <p:spPr>
          <a:xfrm>
            <a:off x="11241028" y="6390216"/>
            <a:ext cx="341376" cy="256032"/>
          </a:xfrm>
          <a:prstGeom prst="rect">
            <a:avLst/>
          </a:prstGeom>
        </p:spPr>
        <p:txBody>
          <a:bodyPr vert="horz" wrap="none" lIns="0" tIns="60960" rIns="0" bIns="60960" rtlCol="0" anchor="ctr"/>
          <a:lstStyle>
            <a:defPPr>
              <a:defRPr lang="en-US"/>
            </a:defPPr>
            <a:lvl1pPr marL="0" algn="ctr" defTabSz="685800" rtl="0" eaLnBrk="1" latinLnBrk="0" hangingPunct="1">
              <a:defRPr lang="en-US" sz="750" kern="1200" smtClean="0">
                <a:solidFill>
                  <a:schemeClr val="bg1">
                    <a:lumMod val="50000"/>
                  </a:schemeClr>
                </a:solidFill>
                <a:latin typeface="Segoe" pitchFamily="34" charset="0"/>
                <a:ea typeface="Segoe UI" pitchFamily="34" charset="0"/>
                <a:cs typeface="Segoe UI" pitchFamily="34" charset="0"/>
              </a:defRPr>
            </a:lvl1pPr>
            <a:lvl2pPr marL="342932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64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96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28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660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592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524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456" algn="l" defTabSz="68586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fld id="{74CF2E1E-23FF-4F27-85DE-6D123C4337A1}" type="slidenum">
              <a:rPr lang="en-GB" sz="1000">
                <a:solidFill>
                  <a:srgbClr val="F2F2F2">
                    <a:lumMod val="25000"/>
                  </a:srgbClr>
                </a:solidFill>
              </a:rPr>
              <a:pPr defTabSz="914377">
                <a:defRPr/>
              </a:pPr>
              <a:t>5</a:t>
            </a:fld>
            <a:endParaRPr lang="en-GB" sz="1000">
              <a:solidFill>
                <a:srgbClr val="F2F2F2">
                  <a:lumMod val="25000"/>
                </a:srgbClr>
              </a:solidFill>
            </a:endParaRPr>
          </a:p>
        </p:txBody>
      </p:sp>
      <p:pic>
        <p:nvPicPr>
          <p:cNvPr id="6" name="Picture 2" descr="C:\Users\v-dasnid\AppData\Local\Microsoft\Windows\Temporary Internet Files\Low\Content.IE5\CBQPFRJN\MC900434847[1].PNG">
            <a:extLst>
              <a:ext uri="{FF2B5EF4-FFF2-40B4-BE49-F238E27FC236}">
                <a16:creationId xmlns:a16="http://schemas.microsoft.com/office/drawing/2014/main" id="{5DAAFB63-D183-437C-AA33-AC71910B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3925" y="2039515"/>
            <a:ext cx="563779" cy="507535"/>
          </a:xfrm>
          <a:prstGeom prst="rect">
            <a:avLst/>
          </a:prstGeom>
          <a:noFill/>
          <a:effectLst>
            <a:outerShdw blurRad="60325" dist="63500" dir="27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288BD0-85FB-4A23-8DFC-EB0787F6E9B8}"/>
              </a:ext>
            </a:extLst>
          </p:cNvPr>
          <p:cNvSpPr txBox="1"/>
          <p:nvPr/>
        </p:nvSpPr>
        <p:spPr>
          <a:xfrm>
            <a:off x="7741920" y="2580410"/>
            <a:ext cx="7315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53"/>
            <a:r>
              <a:rPr lang="pl-PL" sz="1440" b="1" dirty="0">
                <a:solidFill>
                  <a:srgbClr val="072B60"/>
                </a:solidFill>
                <a:latin typeface="Segoe"/>
              </a:rPr>
              <a:t>TPR</a:t>
            </a:r>
            <a:endParaRPr lang="en-US" sz="1440" b="1" dirty="0">
              <a:solidFill>
                <a:srgbClr val="072B60"/>
              </a:solidFill>
              <a:latin typeface="Segoe"/>
            </a:endParaRPr>
          </a:p>
        </p:txBody>
      </p:sp>
      <p:pic>
        <p:nvPicPr>
          <p:cNvPr id="8" name="Picture 7" descr="MC900433943.PNG">
            <a:extLst>
              <a:ext uri="{FF2B5EF4-FFF2-40B4-BE49-F238E27FC236}">
                <a16:creationId xmlns:a16="http://schemas.microsoft.com/office/drawing/2014/main" id="{3E488C99-DC09-4106-A34B-878024C3B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6" y="2012282"/>
            <a:ext cx="601625" cy="626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7" descr="F:\DVD_ART34\Artwork_Imagery\Shapes\Arrows\Curved\big yellow arrow2.png">
            <a:extLst>
              <a:ext uri="{FF2B5EF4-FFF2-40B4-BE49-F238E27FC236}">
                <a16:creationId xmlns:a16="http://schemas.microsoft.com/office/drawing/2014/main" id="{178769F2-AD42-4F10-A7DE-17A4D00A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94154" flipV="1">
            <a:off x="8143266" y="1302340"/>
            <a:ext cx="633261" cy="573013"/>
          </a:xfrm>
          <a:prstGeom prst="rect">
            <a:avLst/>
          </a:prstGeom>
          <a:noFill/>
        </p:spPr>
      </p:pic>
      <p:sp>
        <p:nvSpPr>
          <p:cNvPr id="13" name="Right Arrow 25">
            <a:extLst>
              <a:ext uri="{FF2B5EF4-FFF2-40B4-BE49-F238E27FC236}">
                <a16:creationId xmlns:a16="http://schemas.microsoft.com/office/drawing/2014/main" id="{4F09F6A3-9E4B-4088-9B7D-A1A536A14C7F}"/>
              </a:ext>
            </a:extLst>
          </p:cNvPr>
          <p:cNvSpPr/>
          <p:nvPr/>
        </p:nvSpPr>
        <p:spPr>
          <a:xfrm>
            <a:off x="8564880" y="2192679"/>
            <a:ext cx="365760" cy="325819"/>
          </a:xfrm>
          <a:prstGeom prst="rightArrow">
            <a:avLst/>
          </a:prstGeom>
          <a:solidFill>
            <a:srgbClr val="91009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7253">
              <a:defRPr/>
            </a:pPr>
            <a:endParaRPr lang="en-US" sz="2160" kern="0">
              <a:solidFill>
                <a:prstClr val="white"/>
              </a:solidFill>
              <a:latin typeface="Segoe"/>
            </a:endParaRPr>
          </a:p>
        </p:txBody>
      </p:sp>
      <p:sp>
        <p:nvSpPr>
          <p:cNvPr id="14" name="Right Arrow 26">
            <a:extLst>
              <a:ext uri="{FF2B5EF4-FFF2-40B4-BE49-F238E27FC236}">
                <a16:creationId xmlns:a16="http://schemas.microsoft.com/office/drawing/2014/main" id="{4B55614B-C7AB-4E89-93FF-4659F97946DB}"/>
              </a:ext>
            </a:extLst>
          </p:cNvPr>
          <p:cNvSpPr/>
          <p:nvPr/>
        </p:nvSpPr>
        <p:spPr>
          <a:xfrm>
            <a:off x="9762317" y="2192679"/>
            <a:ext cx="365760" cy="325819"/>
          </a:xfrm>
          <a:prstGeom prst="rightArrow">
            <a:avLst/>
          </a:prstGeom>
          <a:solidFill>
            <a:srgbClr val="91009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7253">
              <a:defRPr/>
            </a:pPr>
            <a:endParaRPr lang="en-US" sz="2160" kern="0">
              <a:solidFill>
                <a:prstClr val="white"/>
              </a:solidFill>
              <a:latin typeface="Sego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0EBA6-FC5F-4236-A5A4-4D7755020C75}"/>
              </a:ext>
            </a:extLst>
          </p:cNvPr>
          <p:cNvSpPr txBox="1"/>
          <p:nvPr/>
        </p:nvSpPr>
        <p:spPr>
          <a:xfrm>
            <a:off x="7320730" y="1447090"/>
            <a:ext cx="60407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Klucze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B3E741-F439-441F-A91B-1B35843AB16F}"/>
              </a:ext>
            </a:extLst>
          </p:cNvPr>
          <p:cNvSpPr/>
          <p:nvPr/>
        </p:nvSpPr>
        <p:spPr>
          <a:xfrm>
            <a:off x="8115894" y="1447090"/>
            <a:ext cx="70243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Raporty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AFF66D2E-E075-43AC-A675-C28BA2054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45654"/>
              </p:ext>
            </p:extLst>
          </p:nvPr>
        </p:nvGraphicFramePr>
        <p:xfrm>
          <a:off x="854889" y="3027427"/>
          <a:ext cx="10386139" cy="2755789"/>
        </p:xfrm>
        <a:graphic>
          <a:graphicData uri="http://schemas.openxmlformats.org/drawingml/2006/table">
            <a:tbl>
              <a:tblPr firstRow="1" bandRow="1"/>
              <a:tblGrid>
                <a:gridCol w="240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3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algn="ctr"/>
                      <a:endParaRPr lang="en-US" sz="1400" b="0" i="0" spc="-3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BC"/>
                      </a:solidFill>
                    </a:lnT>
                    <a:lnB w="12700" cmpd="sng">
                      <a:solidFill>
                        <a:srgbClr val="0071B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indent="0" algn="ctr" defTabSz="913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000" cap="none" spc="-60" normalizeH="0" baseline="0" noProof="0">
                          <a:ln w="3175">
                            <a:noFill/>
                          </a:ln>
                          <a:effectLst/>
                          <a:uLnTx/>
                          <a:uFillTx/>
                          <a:latin typeface="Sagoe"/>
                        </a:rPr>
                        <a:t>OA 3.0</a:t>
                      </a:r>
                      <a:endParaRPr lang="en-US" sz="1400" b="0" i="0" spc="-3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BC"/>
                      </a:solidFill>
                    </a:lnT>
                    <a:lnB w="12700" cmpd="sng">
                      <a:solidFill>
                        <a:srgbClr val="0071B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algn="ctr"/>
                      <a:r>
                        <a:rPr lang="pl-PL" sz="1400" kern="1200" spc="-40" dirty="0">
                          <a:effectLst/>
                          <a:latin typeface="Sagoe"/>
                        </a:rPr>
                        <a:t>Klucze</a:t>
                      </a:r>
                      <a:endParaRPr lang="en-US" sz="1400" kern="1200" spc="-4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+mn-ea"/>
                        <a:cs typeface="+mn-cs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BC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85725" marR="0" indent="0" algn="l" defTabSz="913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30" dirty="0">
                          <a:effectLst/>
                          <a:latin typeface="Sagoe"/>
                        </a:rPr>
                        <a:t>Zapisuje unikalny klucz produktu na każdym urządzeniu</a:t>
                      </a:r>
                      <a:endParaRPr lang="en-US" sz="1400" b="0" i="0" spc="-3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1BC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indent="0" algn="ctr" defTabSz="913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40" dirty="0">
                          <a:effectLst/>
                          <a:latin typeface="Sagoe"/>
                        </a:rPr>
                        <a:t>Produkty</a:t>
                      </a:r>
                      <a:endParaRPr lang="en-US" sz="1400" spc="-4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Windows 10 </a:t>
                      </a:r>
                      <a:r>
                        <a:rPr lang="en-US" sz="1400" kern="1200" spc="-40" dirty="0" err="1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Refurbisher</a:t>
                      </a:r>
                      <a:endParaRPr lang="en-US" sz="1400" b="0" i="0" kern="1200" spc="-40" dirty="0">
                        <a:ln w="12700">
                          <a:noFill/>
                          <a:prstDash val="solid"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+mn-ea"/>
                        <a:cs typeface="Segoe UI (Body)"/>
                      </a:endParaRPr>
                    </a:p>
                  </a:txBody>
                  <a:tcPr marL="329184" marR="109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2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indent="0" algn="ctr" defTabSz="913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40" dirty="0">
                          <a:effectLst/>
                          <a:latin typeface="Sagoe"/>
                        </a:rPr>
                        <a:t>Zamówienia i dostawy</a:t>
                      </a:r>
                      <a:endParaRPr lang="en-US" sz="1400" b="0" i="0" spc="-4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cs typeface="Segoe UI (Body)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182880" marR="0" lvl="1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Elektroniczna dostawa od MAR</a:t>
                      </a:r>
                      <a:endParaRPr lang="en-IE" sz="1400" kern="1200" spc="-40" dirty="0">
                        <a:ln w="12700">
                          <a:noFill/>
                          <a:prstDash val="solid"/>
                        </a:ln>
                        <a:effectLst/>
                        <a:latin typeface="Sagoe"/>
                      </a:endParaRPr>
                    </a:p>
                    <a:p>
                      <a:pPr marL="182880" marR="0" lvl="1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Prawa aktywacji produktu powiązane z identyfikatorem sprzętowym (Hardware </a:t>
                      </a:r>
                      <a:r>
                        <a:rPr lang="pl-PL" sz="1400" kern="1200" spc="-40" dirty="0" err="1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Hash</a:t>
                      </a:r>
                      <a:r>
                        <a:rPr lang="pl-PL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)</a:t>
                      </a:r>
                    </a:p>
                    <a:p>
                      <a:pPr marL="182880" marR="0" lvl="1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Genuine Microsoft</a:t>
                      </a:r>
                      <a:r>
                        <a:rPr lang="en-GB" sz="1400" kern="1200" spc="-40" dirty="0">
                          <a:ln w="127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Sago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spc="-40" dirty="0" err="1">
                          <a:ln w="127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Sagoe"/>
                          <a:ea typeface="+mn-ea"/>
                          <a:cs typeface="+mn-cs"/>
                        </a:rPr>
                        <a:t>Refurbisher</a:t>
                      </a:r>
                      <a:r>
                        <a:rPr lang="en-GB" sz="1400" kern="1200" spc="-40" dirty="0">
                          <a:ln w="127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Sagoe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Label </a:t>
                      </a:r>
                      <a:r>
                        <a:rPr lang="pl-PL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– etykieta naklejona na obudowę</a:t>
                      </a:r>
                      <a:endParaRPr lang="en-GB" sz="1400" b="0" i="0" kern="1200" spc="-40" dirty="0">
                        <a:ln w="12700">
                          <a:noFill/>
                          <a:prstDash val="solid"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+mn-ea"/>
                        <a:cs typeface="Segoe UI (Body)"/>
                      </a:endParaRPr>
                    </a:p>
                  </a:txBody>
                  <a:tcPr marL="329184" marR="109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indent="0" algn="ctr" defTabSz="913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40" dirty="0">
                          <a:effectLst/>
                          <a:latin typeface="Sagoe"/>
                        </a:rPr>
                        <a:t>Raportowanie</a:t>
                      </a:r>
                      <a:endParaRPr lang="en-US" sz="1400" b="0" i="0" spc="-4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cs typeface="Segoe UI (Body)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spc="-40" dirty="0">
                          <a:ln w="12700">
                            <a:noFill/>
                            <a:prstDash val="solid"/>
                          </a:ln>
                          <a:effectLst/>
                          <a:latin typeface="Sagoe"/>
                        </a:rPr>
                        <a:t>Zautomatyzowane na etapie produkcji</a:t>
                      </a:r>
                      <a:endParaRPr lang="en-IE" sz="1400" b="0" i="0" kern="1200" spc="-40" dirty="0">
                        <a:ln w="12700">
                          <a:noFill/>
                          <a:prstDash val="solid"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+mn-ea"/>
                        <a:cs typeface="Segoe UI (Body)"/>
                      </a:endParaRPr>
                    </a:p>
                  </a:txBody>
                  <a:tcPr marL="329184" marR="109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7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indent="0" algn="ctr" defTabSz="913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40" dirty="0">
                          <a:effectLst/>
                          <a:latin typeface="Sagoe"/>
                        </a:rPr>
                        <a:t>Zwroty</a:t>
                      </a:r>
                      <a:endParaRPr lang="en-US" sz="1400" b="0" i="0" spc="-4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cs typeface="Segoe UI (Body)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spc="-40" dirty="0">
                          <a:ln w="12700">
                            <a:noFill/>
                            <a:prstDash val="solid"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agoe"/>
                          <a:ea typeface="+mn-ea"/>
                          <a:cs typeface="Segoe UI (Body)"/>
                        </a:rPr>
                        <a:t>Do 365 dni od wydania klucza, zwrot opłaty licencyjnej zależy od przyczyny zwrotu</a:t>
                      </a:r>
                      <a:endParaRPr lang="en-US" sz="1400" b="0" i="0" kern="1200" spc="-40" dirty="0">
                        <a:ln w="12700">
                          <a:noFill/>
                          <a:prstDash val="solid"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+mn-ea"/>
                        <a:cs typeface="Segoe UI (Body)"/>
                      </a:endParaRPr>
                    </a:p>
                  </a:txBody>
                  <a:tcPr marL="329184" marR="109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indent="0" algn="ctr" defTabSz="913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spc="-4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cs typeface="Segoe UI (Body)"/>
                      </a:endParaRPr>
                    </a:p>
                  </a:txBody>
                  <a:tcPr marL="219456" marR="219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1B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400" b="0" i="0" kern="1200" spc="-40" dirty="0">
                        <a:ln w="12700">
                          <a:noFill/>
                          <a:prstDash val="solid"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agoe"/>
                        <a:ea typeface="+mn-ea"/>
                        <a:cs typeface="Segoe UI (Body)"/>
                      </a:endParaRPr>
                    </a:p>
                  </a:txBody>
                  <a:tcPr marL="329184" marR="109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1B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B0421F7-E7E5-4143-AB49-BD8E42E4DC06}"/>
              </a:ext>
            </a:extLst>
          </p:cNvPr>
          <p:cNvSpPr/>
          <p:nvPr/>
        </p:nvSpPr>
        <p:spPr>
          <a:xfrm>
            <a:off x="9840879" y="1724088"/>
            <a:ext cx="851515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53"/>
            <a:r>
              <a:rPr lang="pl-PL" sz="1080" b="1" dirty="0">
                <a:solidFill>
                  <a:srgbClr val="072B60"/>
                </a:solidFill>
                <a:latin typeface="Segoe"/>
              </a:rPr>
              <a:t>Aktywacja</a:t>
            </a:r>
            <a:endParaRPr lang="en-US" sz="1080" b="1" dirty="0">
              <a:solidFill>
                <a:srgbClr val="072B60"/>
              </a:solidFill>
              <a:latin typeface="Segoe"/>
            </a:endParaRPr>
          </a:p>
        </p:txBody>
      </p:sp>
      <p:pic>
        <p:nvPicPr>
          <p:cNvPr id="19" name="Grafik 6" descr="cid:image002.jpg@01CEAFC7.EFDA58E0">
            <a:extLst>
              <a:ext uri="{FF2B5EF4-FFF2-40B4-BE49-F238E27FC236}">
                <a16:creationId xmlns:a16="http://schemas.microsoft.com/office/drawing/2014/main" id="{FF77E200-586E-4AF8-A1BE-401C560C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" b="98904" l="4050" r="94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078" y="1951047"/>
            <a:ext cx="1515428" cy="10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B1DA23-B1CD-4BBE-9BA6-0B76DD5A8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195" y="735253"/>
            <a:ext cx="1733240" cy="4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71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D3B3DAA-CE98-42EC-8DF3-556518F6A42C}"/>
              </a:ext>
            </a:extLst>
          </p:cNvPr>
          <p:cNvSpPr txBox="1">
            <a:spLocks/>
          </p:cNvSpPr>
          <p:nvPr/>
        </p:nvSpPr>
        <p:spPr>
          <a:xfrm>
            <a:off x="268225" y="262891"/>
            <a:ext cx="10972803" cy="4985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5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75" baseline="0">
                <a:ln w="3175">
                  <a:noFill/>
                </a:ln>
                <a:solidFill>
                  <a:srgbClr val="0090C6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defTabSz="686030">
              <a:defRPr/>
            </a:pPr>
            <a:r>
              <a:rPr lang="pl-PL" sz="3200" dirty="0">
                <a:solidFill>
                  <a:srgbClr val="0071BC"/>
                </a:solidFill>
              </a:rPr>
              <a:t>Problemy z licencjami cyfrowymi</a:t>
            </a:r>
            <a:endParaRPr lang="en-IE" sz="3200" dirty="0">
              <a:solidFill>
                <a:srgbClr val="0071BC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F1C6D9-B4A3-4462-80AB-7339FC7EC27C}"/>
              </a:ext>
            </a:extLst>
          </p:cNvPr>
          <p:cNvSpPr txBox="1"/>
          <p:nvPr/>
        </p:nvSpPr>
        <p:spPr>
          <a:xfrm>
            <a:off x="393615" y="968901"/>
            <a:ext cx="116208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Klucze produktu zapisywane są w rejestrze,</a:t>
            </a:r>
          </a:p>
          <a:p>
            <a:pPr marL="285750" indent="-285750">
              <a:buFontTx/>
              <a:buChar char="-"/>
            </a:pPr>
            <a:r>
              <a:rPr lang="pl-PL" dirty="0"/>
              <a:t>Konflikty z kluczami zapisanymi w </a:t>
            </a:r>
            <a:r>
              <a:rPr lang="pl-PL" dirty="0" err="1"/>
              <a:t>firmware</a:t>
            </a:r>
            <a:r>
              <a:rPr lang="pl-PL" dirty="0"/>
              <a:t>,</a:t>
            </a:r>
          </a:p>
          <a:p>
            <a:pPr marL="285750" indent="-285750">
              <a:buFontTx/>
              <a:buChar char="-"/>
            </a:pPr>
            <a:r>
              <a:rPr lang="pl-PL" dirty="0"/>
              <a:t>Konieczność zmiany logistyki na etapie przygotowania i dystrybucji sprzętu,</a:t>
            </a:r>
          </a:p>
          <a:p>
            <a:pPr marL="285750" indent="-285750">
              <a:buFontTx/>
              <a:buChar char="-"/>
            </a:pPr>
            <a:r>
              <a:rPr lang="pl-PL" dirty="0"/>
              <a:t>Brak fizycznego rozróżnienia zainstalowanej licencji (konieczne są naklejki informacyjne lub system rejestrowania),</a:t>
            </a:r>
          </a:p>
          <a:p>
            <a:pPr marL="285750" indent="-285750">
              <a:buFontTx/>
              <a:buChar char="-"/>
            </a:pPr>
            <a:r>
              <a:rPr lang="pl-PL" dirty="0"/>
              <a:t>Konieczność instalacji klucza na uruchomionym systemie (audyt lub </a:t>
            </a:r>
            <a:r>
              <a:rPr lang="pl-PL" dirty="0" err="1"/>
              <a:t>user</a:t>
            </a:r>
            <a:r>
              <a:rPr lang="pl-PL" dirty="0"/>
              <a:t> </a:t>
            </a:r>
            <a:r>
              <a:rPr lang="pl-PL" dirty="0" err="1"/>
              <a:t>mode</a:t>
            </a:r>
            <a:r>
              <a:rPr lang="pl-PL" dirty="0"/>
              <a:t>),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rgbClr val="FF0000"/>
                </a:solidFill>
              </a:rPr>
              <a:t>Przed instalacją licencji wszystkie sterowniki i podzespoły muszą być zainstalowane (aby poprawnie wygenerować CBR),</a:t>
            </a:r>
          </a:p>
          <a:p>
            <a:pPr marL="285750" indent="-285750">
              <a:buFontTx/>
              <a:buChar char="-"/>
            </a:pPr>
            <a:r>
              <a:rPr lang="pl-PL" dirty="0"/>
              <a:t>Dłuższy czas przygotowania sprzętu,</a:t>
            </a:r>
          </a:p>
          <a:p>
            <a:pPr marL="285750" indent="-285750">
              <a:buFontTx/>
              <a:buChar char="-"/>
            </a:pPr>
            <a:r>
              <a:rPr lang="pl-PL" dirty="0"/>
              <a:t>Konieczność zapewnienia klientom możliwości odzyskania klucza,</a:t>
            </a:r>
          </a:p>
          <a:p>
            <a:pPr marL="285750" indent="-285750">
              <a:buFontTx/>
              <a:buChar char="-"/>
            </a:pPr>
            <a:r>
              <a:rPr lang="pl-PL" dirty="0"/>
              <a:t>Zmiana dysku przed dokonaniem aktywacji powoduje konieczność wpisania klucza produktu – musi być dostępny,</a:t>
            </a:r>
          </a:p>
          <a:p>
            <a:pPr marL="285750" indent="-285750">
              <a:buFontTx/>
              <a:buChar char="-"/>
            </a:pPr>
            <a:r>
              <a:rPr lang="pl-PL" dirty="0"/>
              <a:t>Konieczność codziennej obsługi MDOS SC (wysyłka CBR),</a:t>
            </a:r>
          </a:p>
          <a:p>
            <a:pPr marL="285750" indent="-285750">
              <a:buFontTx/>
              <a:buChar char="-"/>
            </a:pPr>
            <a:r>
              <a:rPr lang="pl-PL" dirty="0"/>
              <a:t>Jeśli zapomnimy wysłać CBR wówczas klient nie będzie mógł aktywować oprogramowania do momentu wysyłki CBR,</a:t>
            </a:r>
          </a:p>
          <a:p>
            <a:pPr marL="285750" indent="-285750">
              <a:buFontTx/>
              <a:buChar char="-"/>
            </a:pPr>
            <a:r>
              <a:rPr lang="pl-PL" dirty="0"/>
              <a:t>Konieczność wdrożenia procedur zapewniających bezpieczeństwo kluczy i raportów CBR,</a:t>
            </a:r>
          </a:p>
          <a:p>
            <a:pPr marL="285750" indent="-285750">
              <a:buFontTx/>
              <a:buChar char="-"/>
            </a:pPr>
            <a:r>
              <a:rPr lang="pl-PL" dirty="0"/>
              <a:t>Każda jednostka sprzętu musi być na etapie instalacji klucza połączona siecią (najlepiej przewodową) do serwera</a:t>
            </a:r>
            <a:br>
              <a:rPr lang="pl-PL" dirty="0"/>
            </a:br>
            <a:r>
              <a:rPr lang="pl-PL" dirty="0"/>
              <a:t>licencji (może być przez adapter USB-Ethernet),</a:t>
            </a:r>
          </a:p>
          <a:p>
            <a:pPr marL="285750" indent="-285750">
              <a:buFontTx/>
              <a:buChar char="-"/>
            </a:pPr>
            <a:r>
              <a:rPr lang="pl-PL" dirty="0"/>
              <a:t>Problemy z odczytem numeru seryjnego z niektórych płyt głównych – powoduje to trudności z odzyskaniem klucza,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strike="sngStrike" dirty="0"/>
              <a:t>Problemy w Windows 10 Autopilot – temat ogólnie związany z OA3.0 stosowanym przez OEM/ODM</a:t>
            </a:r>
          </a:p>
        </p:txBody>
      </p:sp>
    </p:spTree>
    <p:extLst>
      <p:ext uri="{BB962C8B-B14F-4D97-AF65-F5344CB8AC3E}">
        <p14:creationId xmlns:p14="http://schemas.microsoft.com/office/powerpoint/2010/main" val="36000423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D3B3DAA-CE98-42EC-8DF3-556518F6A42C}"/>
              </a:ext>
            </a:extLst>
          </p:cNvPr>
          <p:cNvSpPr txBox="1">
            <a:spLocks/>
          </p:cNvSpPr>
          <p:nvPr/>
        </p:nvSpPr>
        <p:spPr>
          <a:xfrm>
            <a:off x="268225" y="262891"/>
            <a:ext cx="10972803" cy="4985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5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75" baseline="0">
                <a:ln w="3175">
                  <a:noFill/>
                </a:ln>
                <a:solidFill>
                  <a:srgbClr val="0090C6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defTabSz="686030">
              <a:defRPr/>
            </a:pPr>
            <a:r>
              <a:rPr lang="pl-PL" sz="3200" dirty="0">
                <a:solidFill>
                  <a:srgbClr val="0071BC"/>
                </a:solidFill>
              </a:rPr>
              <a:t>Licencje cyfrowe mają też pewne zalety…</a:t>
            </a:r>
            <a:endParaRPr lang="en-IE" sz="3200" dirty="0">
              <a:solidFill>
                <a:srgbClr val="0071BC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F26A2CB-EE76-429E-8E93-707222966E09}"/>
              </a:ext>
            </a:extLst>
          </p:cNvPr>
          <p:cNvSpPr txBox="1"/>
          <p:nvPr/>
        </p:nvSpPr>
        <p:spPr>
          <a:xfrm>
            <a:off x="999179" y="1604742"/>
            <a:ext cx="111097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+ Szybki proces zamawiania i dostawy kluczy, brak kosztów wysyłki i logistyki,</a:t>
            </a:r>
          </a:p>
          <a:p>
            <a:r>
              <a:rPr lang="pl-PL" dirty="0"/>
              <a:t>+ Nie trzeba utrzymywać dużych zapasów licencji,</a:t>
            </a:r>
          </a:p>
          <a:p>
            <a:r>
              <a:rPr lang="pl-PL" dirty="0"/>
              <a:t>+ Bezproblemowy proces aktywacji, niewymagający wpisywania klucza produktu,</a:t>
            </a:r>
          </a:p>
          <a:p>
            <a:r>
              <a:rPr lang="pl-PL" dirty="0"/>
              <a:t>+ Możliwość zwrotu i odzyskania całej opłaty za licencję do 365 dni od wydania klucza (lub wymiana klucza na nowy),</a:t>
            </a:r>
          </a:p>
          <a:p>
            <a:r>
              <a:rPr lang="pl-PL" dirty="0"/>
              <a:t>+ Klucze zamawiane są na bieżąco aby zapewnić jak najdłuższy termin ew. zwrotu,</a:t>
            </a:r>
          </a:p>
          <a:p>
            <a:r>
              <a:rPr lang="pl-PL" dirty="0"/>
              <a:t>+ Brak możliwości „wydrapania” licencji aż do gołej blachy ;-)</a:t>
            </a:r>
          </a:p>
          <a:p>
            <a:r>
              <a:rPr lang="pl-PL" dirty="0"/>
              <a:t>+ Licencja przypisana do sprzętu, klucz nie aktywuje się na innym sprzęcie,</a:t>
            </a:r>
          </a:p>
          <a:p>
            <a:r>
              <a:rPr lang="pl-PL" dirty="0"/>
              <a:t>+ Odpadają problemy z majstrowaniem kluczami przez klientów,</a:t>
            </a:r>
          </a:p>
          <a:p>
            <a:r>
              <a:rPr lang="pl-PL" dirty="0"/>
              <a:t>+ Naklejka holograficzna potwierdzająca legalność oprogramowania,</a:t>
            </a:r>
          </a:p>
          <a:p>
            <a:r>
              <a:rPr lang="pl-PL" dirty="0"/>
              <a:t>+ Ponowna aktywacja na tym samym sprzęcie nie wymaga wprowadzania klucza produktu,</a:t>
            </a:r>
          </a:p>
          <a:p>
            <a:r>
              <a:rPr lang="pl-PL" dirty="0"/>
              <a:t>+ Nie trzeba już zrywać nalepek w przypadku pomyłki lub awarii sprzętu,</a:t>
            </a:r>
          </a:p>
          <a:p>
            <a:r>
              <a:rPr lang="pl-PL" dirty="0"/>
              <a:t>+ Obsługiwane są zwroty na wielu etapach (przed wysłaniem CBR oraz po wysyłce),</a:t>
            </a:r>
          </a:p>
          <a:p>
            <a:r>
              <a:rPr lang="pl-PL" dirty="0"/>
              <a:t>+ Zwroty nie wiążą się z żadnymi dodatkowymi opłatami,</a:t>
            </a:r>
          </a:p>
          <a:p>
            <a:r>
              <a:rPr lang="pl-PL" dirty="0"/>
              <a:t>+ Możliwość skonfigurowania pracy wielooddziałowej i przekazywania kluczy między oddziałami,</a:t>
            </a:r>
          </a:p>
          <a:p>
            <a:r>
              <a:rPr lang="pl-PL" dirty="0"/>
              <a:t>+ Kradzież klucza jest bezcelowa – klucz przed wysłaniem CBR nie umożliwia aktywacji,</a:t>
            </a:r>
          </a:p>
          <a:p>
            <a:r>
              <a:rPr lang="pl-PL" b="1" dirty="0"/>
              <a:t>+ Brak konieczności sporządzania i wysyłania miesięcznych raportów (jak dla COA).</a:t>
            </a:r>
          </a:p>
        </p:txBody>
      </p:sp>
    </p:spTree>
    <p:extLst>
      <p:ext uri="{BB962C8B-B14F-4D97-AF65-F5344CB8AC3E}">
        <p14:creationId xmlns:p14="http://schemas.microsoft.com/office/powerpoint/2010/main" val="37487956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27" y="366756"/>
            <a:ext cx="12190271" cy="1181695"/>
          </a:xfrm>
        </p:spPr>
        <p:txBody>
          <a:bodyPr>
            <a:noAutofit/>
          </a:bodyPr>
          <a:lstStyle/>
          <a:p>
            <a:r>
              <a:rPr lang="pl-PL" sz="3600" dirty="0"/>
              <a:t>Proces </a:t>
            </a:r>
            <a:r>
              <a:rPr lang="en-US" sz="3600" dirty="0"/>
              <a:t>OA 3.0</a:t>
            </a:r>
            <a:r>
              <a:rPr lang="pl-PL" sz="3600" dirty="0"/>
              <a:t> – model scentralizowany</a:t>
            </a:r>
            <a:endParaRPr lang="en-US" sz="36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6EEDF73-CE04-42FD-9688-0DE29175370F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569998" y="1228865"/>
            <a:ext cx="9401805" cy="4451880"/>
            <a:chOff x="477774" y="869101"/>
            <a:chExt cx="7931432" cy="3640321"/>
          </a:xfrm>
        </p:grpSpPr>
        <p:sp>
          <p:nvSpPr>
            <p:cNvPr id="5" name="Rectangle 4"/>
            <p:cNvSpPr/>
            <p:nvPr/>
          </p:nvSpPr>
          <p:spPr>
            <a:xfrm>
              <a:off x="699884" y="3192969"/>
              <a:ext cx="7709322" cy="131645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06" tIns="54852" rIns="109706" bIns="54852" rtlCol="0" anchor="t" anchorCtr="0"/>
            <a:lstStyle/>
            <a:p>
              <a:pPr algn="ctr" defTabSz="1096977">
                <a:defRPr/>
              </a:pPr>
              <a:r>
                <a:rPr lang="en-US" sz="1679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Microsoft</a:t>
              </a:r>
              <a:endParaRPr lang="en-US" sz="1919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4174" y="1035506"/>
              <a:ext cx="2445028" cy="19613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31417" tIns="109706" rIns="109706" bIns="54852" rtlCol="0" anchor="t" anchorCtr="0"/>
            <a:lstStyle/>
            <a:p>
              <a:pPr defTabSz="1096977">
                <a:defRPr/>
              </a:pPr>
              <a:r>
                <a:rPr lang="pl-PL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   Użytkownik </a:t>
              </a:r>
            </a:p>
            <a:p>
              <a:pPr defTabSz="1096977">
                <a:defRPr/>
              </a:pPr>
              <a:r>
                <a:rPr lang="pl-PL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    końcowy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endParaRPr>
            </a:p>
            <a:p>
              <a:pPr marL="137127" indent="-137127" algn="ctr" defTabSz="1096977">
                <a:spcBef>
                  <a:spcPts val="240"/>
                </a:spcBef>
                <a:spcAft>
                  <a:spcPts val="240"/>
                </a:spcAft>
                <a:buFont typeface="Arial" pitchFamily="34" charset="0"/>
                <a:buChar char="•"/>
                <a:defRPr/>
              </a:pP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Podłączenie do Internetu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9882" y="1034150"/>
              <a:ext cx="2445028" cy="19613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731417" tIns="109706" rIns="109706" bIns="54852" rtlCol="0" anchor="t" anchorCtr="0"/>
            <a:lstStyle/>
            <a:p>
              <a:pPr defTabSz="1096977">
                <a:defRPr/>
              </a:pPr>
              <a:r>
                <a:rPr lang="pl-PL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MAR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endParaRPr>
            </a:p>
            <a:p>
              <a:pPr marL="137127" indent="-137127" defTabSz="1096977">
                <a:spcBef>
                  <a:spcPts val="240"/>
                </a:spcBef>
                <a:spcAft>
                  <a:spcPts val="240"/>
                </a:spcAft>
                <a:buFont typeface="Arial" pitchFamily="34" charset="0"/>
                <a:buChar char="•"/>
                <a:defRPr/>
              </a:pP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endParaRPr>
            </a:p>
            <a:p>
              <a:pPr marL="228562" indent="-228562" defTabSz="1096977">
                <a:spcBef>
                  <a:spcPts val="240"/>
                </a:spcBef>
                <a:spcAft>
                  <a:spcPts val="24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Zarządzanie</a:t>
              </a:r>
              <a:b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</a:b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kluczami</a:t>
              </a:r>
              <a:endPara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Segoe U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8135" y="1035506"/>
              <a:ext cx="2445028" cy="19613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731417" tIns="109706" rIns="109706" bIns="54852" rtlCol="0" anchor="t" anchorCtr="0"/>
            <a:lstStyle/>
            <a:p>
              <a:pPr defTabSz="1096977"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TPR</a:t>
              </a:r>
              <a:r>
                <a:rPr lang="pl-PL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 / MAR  (FFKI)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endParaRPr>
            </a:p>
            <a:p>
              <a:pPr marL="136525" indent="-136525" defTabSz="1096977">
                <a:spcBef>
                  <a:spcPts val="240"/>
                </a:spcBef>
                <a:spcAft>
                  <a:spcPts val="240"/>
                </a:spcAft>
                <a:buFont typeface="Arial" pitchFamily="34" charset="0"/>
                <a:buChar char="•"/>
                <a:defRPr/>
              </a:pP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cs typeface="Segoe UI"/>
              </a:endParaRPr>
            </a:p>
            <a:p>
              <a:pPr marL="136525" indent="-136525" defTabSz="1096977">
                <a:spcBef>
                  <a:spcPts val="240"/>
                </a:spcBef>
                <a:spcAft>
                  <a:spcPts val="240"/>
                </a:spcAft>
                <a:buFont typeface="Arial" pitchFamily="34" charset="0"/>
                <a:buChar char="•"/>
                <a:defRPr/>
              </a:pP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Instalacja klucza produktu na urządzeniu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cs typeface="Segoe UI"/>
              </a:endParaRPr>
            </a:p>
            <a:p>
              <a:pPr marL="136525" indent="-136525" defTabSz="1096977">
                <a:spcBef>
                  <a:spcPts val="240"/>
                </a:spcBef>
                <a:spcAft>
                  <a:spcPts val="240"/>
                </a:spcAft>
                <a:buFont typeface="Arial" pitchFamily="34" charset="0"/>
                <a:buChar char="•"/>
                <a:defRPr/>
              </a:pP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Obliczenie Hardware </a:t>
              </a:r>
              <a:r>
                <a:rPr lang="pl-PL" sz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Hash</a:t>
              </a: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 dla każdego urządzenia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cs typeface="Segoe UI"/>
              </a:endParaRPr>
            </a:p>
            <a:p>
              <a:pPr marL="136525" indent="-136525" defTabSz="1096977">
                <a:spcBef>
                  <a:spcPts val="240"/>
                </a:spcBef>
                <a:spcAft>
                  <a:spcPts val="240"/>
                </a:spcAft>
                <a:buFont typeface="Arial" pitchFamily="34" charset="0"/>
                <a:buChar char="•"/>
                <a:defRPr/>
              </a:pP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Naklejenie </a:t>
              </a:r>
              <a:b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</a:br>
              <a:r>
                <a:rPr lang="pl-PL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rPr>
                <a:t>naklejki GMRL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cs typeface="Segoe UI"/>
              </a:endParaRPr>
            </a:p>
            <a:p>
              <a:pPr marL="136525" indent="-136525" defTabSz="1096977">
                <a:spcBef>
                  <a:spcPts val="240"/>
                </a:spcBef>
                <a:spcAft>
                  <a:spcPts val="240"/>
                </a:spcAft>
                <a:buFont typeface="Arial" pitchFamily="34" charset="0"/>
                <a:buChar char="•"/>
                <a:defRPr/>
              </a:pP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cs typeface="Segoe U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76733" y="1276069"/>
              <a:ext cx="1927015" cy="948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06" tIns="54852" rIns="109706" bIns="54852" rtlCol="0" anchor="ctr"/>
            <a:lstStyle/>
            <a:p>
              <a:pPr algn="ctr" defTabSz="1096977">
                <a:defRPr/>
              </a:pPr>
              <a:endParaRPr lang="en-US" sz="1679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110" name="Picture 2" descr="C:\Users\v-dasnid\AppData\Local\Microsoft\Windows\Temporary Internet Files\Low\Content.IE5\CBQPFRJN\MC90043484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7774" y="956771"/>
              <a:ext cx="738212" cy="738214"/>
            </a:xfrm>
            <a:prstGeom prst="rect">
              <a:avLst/>
            </a:prstGeom>
            <a:noFill/>
            <a:effectLst>
              <a:outerShdw blurRad="60325" dist="63500" dir="27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94" y1="77660" x2="14894" y2="77660"/>
                          <a14:foregroundMark x1="25532" y1="77660" x2="25532" y2="77660"/>
                          <a14:foregroundMark x1="89362" y1="23404" x2="89362" y2="23404"/>
                          <a14:foregroundMark x1="87234" y1="27660" x2="87234" y2="27660"/>
                          <a14:foregroundMark x1="87234" y1="10638" x2="87234" y2="10638"/>
                          <a14:foregroundMark x1="76596" y1="15957" x2="76596" y2="15957"/>
                          <a14:foregroundMark x1="73404" y1="7447" x2="73404" y2="7447"/>
                          <a14:foregroundMark x1="61702" y1="19149" x2="61702" y2="19149"/>
                          <a14:backgroundMark x1="1064" y1="59574" x2="1064" y2="595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20976" y="869101"/>
              <a:ext cx="685799" cy="825886"/>
            </a:xfrm>
            <a:prstGeom prst="rect">
              <a:avLst/>
            </a:prstGeom>
            <a:effectLst>
              <a:outerShdw blurRad="60325" dist="63500" dir="2700000" algn="tl" rotWithShape="0">
                <a:prstClr val="black">
                  <a:alpha val="35000"/>
                </a:prstClr>
              </a:outerShdw>
            </a:effectLst>
          </p:spPr>
        </p:pic>
        <p:grpSp>
          <p:nvGrpSpPr>
            <p:cNvPr id="8" name="Group 42"/>
            <p:cNvGrpSpPr/>
            <p:nvPr/>
          </p:nvGrpSpPr>
          <p:grpSpPr>
            <a:xfrm>
              <a:off x="2450402" y="3485425"/>
              <a:ext cx="1326333" cy="960022"/>
              <a:chOff x="2565980" y="4177493"/>
              <a:chExt cx="1473703" cy="1066691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2565980" y="4177493"/>
                <a:ext cx="1473703" cy="1066691"/>
              </a:xfrm>
              <a:prstGeom prst="roundRect">
                <a:avLst>
                  <a:gd name="adj" fmla="val 318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109712" numCol="1" rtlCol="0" anchor="b" anchorCtr="1" compatLnSpc="1">
                <a:prstTxWarp prst="textNoShape">
                  <a:avLst/>
                </a:prstTxWarp>
              </a:bodyPr>
              <a:lstStyle/>
              <a:p>
                <a:pPr algn="ctr" defTabSz="914367" fontAlgn="base">
                  <a:lnSpc>
                    <a:spcPts val="144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40" spc="-6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55000"/>
                        </a:srgbClr>
                      </a:outerShdw>
                    </a:effectLst>
                    <a:latin typeface="Segoe UI Semibold"/>
                    <a:cs typeface="Segoe UI"/>
                  </a:rPr>
                  <a:t>Magazyn danych</a:t>
                </a:r>
                <a:endParaRPr lang="en-US" sz="1440" spc="-6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55000"/>
                      </a:srgbClr>
                    </a:outerShdw>
                  </a:effectLst>
                  <a:latin typeface="Segoe UI Semibold"/>
                  <a:cs typeface="Segoe UI"/>
                </a:endParaRPr>
              </a:p>
            </p:txBody>
          </p:sp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03806" y="4277584"/>
                <a:ext cx="598051" cy="598051"/>
              </a:xfrm>
              <a:prstGeom prst="rect">
                <a:avLst/>
              </a:prstGeom>
            </p:spPr>
          </p:pic>
        </p:grpSp>
        <p:grpSp>
          <p:nvGrpSpPr>
            <p:cNvPr id="10" name="Group 43"/>
            <p:cNvGrpSpPr/>
            <p:nvPr/>
          </p:nvGrpSpPr>
          <p:grpSpPr>
            <a:xfrm>
              <a:off x="871304" y="3468706"/>
              <a:ext cx="1326333" cy="976745"/>
              <a:chOff x="604227" y="4158913"/>
              <a:chExt cx="1473703" cy="1085271"/>
            </a:xfrm>
          </p:grpSpPr>
          <p:sp>
            <p:nvSpPr>
              <p:cNvPr id="143" name="Rounded Rectangle 142"/>
              <p:cNvSpPr/>
              <p:nvPr/>
            </p:nvSpPr>
            <p:spPr>
              <a:xfrm>
                <a:off x="604227" y="4177493"/>
                <a:ext cx="1473703" cy="1066691"/>
              </a:xfrm>
              <a:prstGeom prst="roundRect">
                <a:avLst>
                  <a:gd name="adj" fmla="val 318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109712" numCol="1" rtlCol="0" anchor="b" anchorCtr="1" compatLnSpc="1">
                <a:prstTxWarp prst="textNoShape">
                  <a:avLst/>
                </a:prstTxWarp>
              </a:bodyPr>
              <a:lstStyle/>
              <a:p>
                <a:pPr algn="ctr" defTabSz="914367" fontAlgn="base">
                  <a:lnSpc>
                    <a:spcPts val="144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40" spc="-6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55000"/>
                        </a:srgbClr>
                      </a:outerShdw>
                    </a:effectLst>
                    <a:latin typeface="Segoe UI Semibold"/>
                    <a:cs typeface="Segoe UI"/>
                  </a:rPr>
                  <a:t>Microsoft Operations</a:t>
                </a:r>
              </a:p>
            </p:txBody>
          </p:sp>
          <p:pic>
            <p:nvPicPr>
              <p:cNvPr id="145" name="Picture 3" descr="C:\Users\v-dasnid\AppData\Local\Microsoft\Windows\Temporary Internet Files\Low\Content.IE5\7K4OX0HH\MC900431637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600" y="4158913"/>
                <a:ext cx="634956" cy="634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41"/>
            <p:cNvGrpSpPr/>
            <p:nvPr/>
          </p:nvGrpSpPr>
          <p:grpSpPr>
            <a:xfrm>
              <a:off x="6366008" y="3485425"/>
              <a:ext cx="1737635" cy="960022"/>
              <a:chOff x="4332935" y="4177493"/>
              <a:chExt cx="1930705" cy="1066691"/>
            </a:xfrm>
          </p:grpSpPr>
          <p:sp>
            <p:nvSpPr>
              <p:cNvPr id="146" name="Rounded Rectangle 145"/>
              <p:cNvSpPr/>
              <p:nvPr/>
            </p:nvSpPr>
            <p:spPr>
              <a:xfrm>
                <a:off x="4332935" y="4177493"/>
                <a:ext cx="1930705" cy="1066691"/>
              </a:xfrm>
              <a:prstGeom prst="roundRect">
                <a:avLst>
                  <a:gd name="adj" fmla="val 318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109712" numCol="1" rtlCol="0" anchor="b" anchorCtr="1" compatLnSpc="1">
                <a:prstTxWarp prst="textNoShape">
                  <a:avLst/>
                </a:prstTxWarp>
              </a:bodyPr>
              <a:lstStyle/>
              <a:p>
                <a:pPr algn="ctr" defTabSz="914367" fontAlgn="base">
                  <a:lnSpc>
                    <a:spcPts val="144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40" spc="-6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55000"/>
                        </a:srgbClr>
                      </a:outerShdw>
                    </a:effectLst>
                    <a:latin typeface="Segoe UI Semibold"/>
                    <a:cs typeface="Segoe UI"/>
                  </a:rPr>
                  <a:t>Usługi aktywacji Windows</a:t>
                </a:r>
                <a:endParaRPr lang="en-US" sz="1440" spc="-6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55000"/>
                      </a:srgbClr>
                    </a:outerShdw>
                  </a:effectLst>
                  <a:latin typeface="Segoe UI Semibold"/>
                  <a:cs typeface="Segoe UI"/>
                </a:endParaRPr>
              </a:p>
            </p:txBody>
          </p:sp>
          <p:grpSp>
            <p:nvGrpSpPr>
              <p:cNvPr id="13" name="Group 40"/>
              <p:cNvGrpSpPr/>
              <p:nvPr/>
            </p:nvGrpSpPr>
            <p:grpSpPr>
              <a:xfrm>
                <a:off x="4832891" y="4258906"/>
                <a:ext cx="930792" cy="524792"/>
                <a:chOff x="6888474" y="4043117"/>
                <a:chExt cx="1219581" cy="687617"/>
              </a:xfrm>
            </p:grpSpPr>
            <p:pic>
              <p:nvPicPr>
                <p:cNvPr id="1027" name="Picture 3" descr="C:\Users\v-dasnid\AppData\Local\Microsoft\Windows\Temporary Internet Files\Low\Content.IE5\7K4OX0HH\MC900431637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8474" y="4043117"/>
                  <a:ext cx="634956" cy="634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3" descr="C:\Users\v-dasnid\AppData\Local\Microsoft\Windows\Temporary Internet Files\Low\Content.IE5\7K4OX0HH\MC900431637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503" y="4077019"/>
                  <a:ext cx="634956" cy="634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3" descr="C:\Users\v-dasnid\AppData\Local\Microsoft\Windows\Temporary Internet Files\Low\Content.IE5\7K4OX0HH\MC900431637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3099" y="4095778"/>
                  <a:ext cx="634956" cy="634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" name="Group 54"/>
            <p:cNvGrpSpPr/>
            <p:nvPr/>
          </p:nvGrpSpPr>
          <p:grpSpPr>
            <a:xfrm>
              <a:off x="996812" y="2742904"/>
              <a:ext cx="740664" cy="676072"/>
              <a:chOff x="1286247" y="3560767"/>
              <a:chExt cx="822960" cy="751191"/>
            </a:xfrm>
          </p:grpSpPr>
          <p:sp>
            <p:nvSpPr>
              <p:cNvPr id="126" name="Right Arrow 125"/>
              <p:cNvSpPr/>
              <p:nvPr/>
            </p:nvSpPr>
            <p:spPr bwMode="auto">
              <a:xfrm rot="5400000">
                <a:off x="1322132" y="3603263"/>
                <a:ext cx="751191" cy="6662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40" spc="-6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286247" y="3562646"/>
                <a:ext cx="822960" cy="41148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 anchorCtr="0">
                <a:noAutofit/>
              </a:bodyPr>
              <a:lstStyle/>
              <a:p>
                <a:pPr algn="ctr" defTabSz="1097021">
                  <a:lnSpc>
                    <a:spcPts val="1319"/>
                  </a:lnSpc>
                  <a:defRPr/>
                </a:pPr>
                <a:r>
                  <a:rPr lang="pl-PL" sz="1200" kern="1000" spc="-84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 Semibold"/>
                  </a:rPr>
                  <a:t>Zamawianie</a:t>
                </a:r>
              </a:p>
              <a:p>
                <a:pPr algn="ctr" defTabSz="1097021">
                  <a:lnSpc>
                    <a:spcPts val="1319"/>
                  </a:lnSpc>
                  <a:defRPr/>
                </a:pPr>
                <a:r>
                  <a:rPr lang="pl-PL" sz="1200" kern="1000" spc="-84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 Semibold"/>
                  </a:rPr>
                  <a:t>kluczy</a:t>
                </a:r>
                <a:endParaRPr lang="en-US" sz="1200" kern="1000" spc="-84" dirty="0">
                  <a:solidFill>
                    <a:prstClr val="white"/>
                  </a:solidFill>
                  <a:latin typeface="Segoe UI Semibold"/>
                </a:endParaRPr>
              </a:p>
            </p:txBody>
          </p:sp>
        </p:grpSp>
        <p:grpSp>
          <p:nvGrpSpPr>
            <p:cNvPr id="17" name="Group 148"/>
            <p:cNvGrpSpPr/>
            <p:nvPr/>
          </p:nvGrpSpPr>
          <p:grpSpPr>
            <a:xfrm>
              <a:off x="723390" y="2014848"/>
              <a:ext cx="1014086" cy="936506"/>
              <a:chOff x="272907" y="2627340"/>
              <a:chExt cx="1126762" cy="1040562"/>
            </a:xfrm>
          </p:grpSpPr>
          <p:grpSp>
            <p:nvGrpSpPr>
              <p:cNvPr id="18" name="Group 49"/>
              <p:cNvGrpSpPr/>
              <p:nvPr/>
            </p:nvGrpSpPr>
            <p:grpSpPr>
              <a:xfrm>
                <a:off x="576709" y="2627340"/>
                <a:ext cx="822960" cy="751191"/>
                <a:chOff x="1286247" y="2751817"/>
                <a:chExt cx="822960" cy="751191"/>
              </a:xfrm>
            </p:grpSpPr>
            <p:sp>
              <p:nvSpPr>
                <p:cNvPr id="116" name="Right Arrow 115"/>
                <p:cNvSpPr/>
                <p:nvPr/>
              </p:nvSpPr>
              <p:spPr bwMode="auto">
                <a:xfrm rot="16200000">
                  <a:off x="1322132" y="2794313"/>
                  <a:ext cx="751191" cy="666200"/>
                </a:xfrm>
                <a:prstGeom prst="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109707" tIns="54853" rIns="109707" bIns="5485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66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40" spc="-6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1286247" y="3085166"/>
                  <a:ext cx="822960" cy="41148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 anchorCtr="0">
                  <a:noAutofit/>
                </a:bodyPr>
                <a:lstStyle/>
                <a:p>
                  <a:pPr algn="ctr" defTabSz="1097021">
                    <a:lnSpc>
                      <a:spcPts val="1319"/>
                    </a:lnSpc>
                    <a:defRPr/>
                  </a:pPr>
                  <a:r>
                    <a:rPr lang="pl-PL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Dostawy i faktury</a:t>
                  </a:r>
                  <a:endParaRPr lang="en-US" sz="1200" kern="1000" spc="-84" dirty="0">
                    <a:solidFill>
                      <a:prstClr val="white"/>
                    </a:solidFill>
                    <a:latin typeface="Segoe UI Semibold"/>
                  </a:endParaRPr>
                </a:p>
              </p:txBody>
            </p:sp>
          </p:grp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9" cstate="print">
                <a:grayscl/>
              </a:blip>
              <a:stretch>
                <a:fillRect/>
              </a:stretch>
            </p:blipFill>
            <p:spPr>
              <a:xfrm rot="8100000">
                <a:off x="272907" y="3117026"/>
                <a:ext cx="550876" cy="5508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" name="Oval 6"/>
            <p:cNvSpPr/>
            <p:nvPr/>
          </p:nvSpPr>
          <p:spPr bwMode="auto">
            <a:xfrm>
              <a:off x="1751190" y="2805105"/>
              <a:ext cx="246888" cy="2468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00" tIns="54851" rIns="109700" bIns="5485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6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79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grpSp>
          <p:nvGrpSpPr>
            <p:cNvPr id="20" name="Group 1023"/>
            <p:cNvGrpSpPr/>
            <p:nvPr/>
          </p:nvGrpSpPr>
          <p:grpSpPr>
            <a:xfrm>
              <a:off x="3294585" y="1752873"/>
              <a:ext cx="676072" cy="1060844"/>
              <a:chOff x="3129788" y="2336256"/>
              <a:chExt cx="751191" cy="1178715"/>
            </a:xfrm>
          </p:grpSpPr>
          <p:grpSp>
            <p:nvGrpSpPr>
              <p:cNvPr id="21" name="Group 59"/>
              <p:cNvGrpSpPr/>
              <p:nvPr/>
            </p:nvGrpSpPr>
            <p:grpSpPr>
              <a:xfrm>
                <a:off x="3129788" y="2490109"/>
                <a:ext cx="751191" cy="1024862"/>
                <a:chOff x="3228403" y="2606455"/>
                <a:chExt cx="751191" cy="1024862"/>
              </a:xfrm>
            </p:grpSpPr>
            <p:sp>
              <p:nvSpPr>
                <p:cNvPr id="132" name="Right Arrow 131"/>
                <p:cNvSpPr/>
                <p:nvPr/>
              </p:nvSpPr>
              <p:spPr bwMode="auto">
                <a:xfrm>
                  <a:off x="3228403" y="2606455"/>
                  <a:ext cx="751191" cy="666200"/>
                </a:xfrm>
                <a:prstGeom prst="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54856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1097021">
                    <a:lnSpc>
                      <a:spcPts val="1319"/>
                    </a:lnSpc>
                    <a:defRPr/>
                  </a:pPr>
                  <a:r>
                    <a:rPr lang="pl-PL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Dostawy kluczy</a:t>
                  </a:r>
                  <a:endParaRPr lang="en-US" sz="1200" kern="1000" spc="-6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/>
                  </a:endParaRPr>
                </a:p>
              </p:txBody>
            </p:sp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9" cstate="print">
                  <a:grayscl/>
                </a:blip>
                <a:stretch>
                  <a:fillRect/>
                </a:stretch>
              </p:blipFill>
              <p:spPr>
                <a:xfrm rot="8100000">
                  <a:off x="3406495" y="3080441"/>
                  <a:ext cx="550876" cy="55087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74" name="Oval 73"/>
              <p:cNvSpPr/>
              <p:nvPr/>
            </p:nvSpPr>
            <p:spPr bwMode="auto">
              <a:xfrm>
                <a:off x="3292915" y="2336256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79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  <p:grpSp>
          <p:nvGrpSpPr>
            <p:cNvPr id="22" name="Group 1032"/>
            <p:cNvGrpSpPr/>
            <p:nvPr/>
          </p:nvGrpSpPr>
          <p:grpSpPr>
            <a:xfrm>
              <a:off x="4104773" y="3604306"/>
              <a:ext cx="1953874" cy="660919"/>
              <a:chOff x="4029997" y="4355304"/>
              <a:chExt cx="2170971" cy="734354"/>
            </a:xfrm>
          </p:grpSpPr>
          <p:sp>
            <p:nvSpPr>
              <p:cNvPr id="137" name="Right Arrow 136"/>
              <p:cNvSpPr/>
              <p:nvPr/>
            </p:nvSpPr>
            <p:spPr bwMode="auto">
              <a:xfrm>
                <a:off x="4029997" y="4423458"/>
                <a:ext cx="2170971" cy="6662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54856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97021">
                  <a:lnSpc>
                    <a:spcPts val="1319"/>
                  </a:lnSpc>
                  <a:defRPr/>
                </a:pPr>
                <a:r>
                  <a:rPr lang="pl-PL" sz="1200" kern="1000" spc="-84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 Semibold"/>
                  </a:rPr>
                  <a:t>Raporty CBR i bloki kluczy</a:t>
                </a:r>
                <a:endParaRPr lang="en-US" sz="1200" kern="1000" spc="-6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5366317" y="4355304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79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3" name="Group 1030"/>
            <p:cNvGrpSpPr/>
            <p:nvPr/>
          </p:nvGrpSpPr>
          <p:grpSpPr>
            <a:xfrm>
              <a:off x="7251082" y="2596992"/>
              <a:ext cx="918697" cy="676072"/>
              <a:chOff x="7525898" y="3274165"/>
              <a:chExt cx="1020774" cy="751191"/>
            </a:xfrm>
          </p:grpSpPr>
          <p:grpSp>
            <p:nvGrpSpPr>
              <p:cNvPr id="24" name="Group 157"/>
              <p:cNvGrpSpPr/>
              <p:nvPr/>
            </p:nvGrpSpPr>
            <p:grpSpPr>
              <a:xfrm>
                <a:off x="7525898" y="3274165"/>
                <a:ext cx="822960" cy="751191"/>
                <a:chOff x="1286247" y="2751817"/>
                <a:chExt cx="822960" cy="751191"/>
              </a:xfrm>
            </p:grpSpPr>
            <p:sp>
              <p:nvSpPr>
                <p:cNvPr id="159" name="Right Arrow 158"/>
                <p:cNvSpPr/>
                <p:nvPr/>
              </p:nvSpPr>
              <p:spPr bwMode="auto">
                <a:xfrm rot="16200000">
                  <a:off x="1322132" y="2794313"/>
                  <a:ext cx="751191" cy="666200"/>
                </a:xfrm>
                <a:prstGeom prst="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07" tIns="54853" rIns="109707" bIns="5485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66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40" spc="-6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1286247" y="3085166"/>
                  <a:ext cx="822960" cy="411480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 w="1270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0" scaled="0"/>
                    <a:tileRect/>
                  </a:gra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 anchorCtr="0">
                  <a:noAutofit/>
                </a:bodyPr>
                <a:lstStyle/>
                <a:p>
                  <a:pPr algn="ctr" defTabSz="1097021">
                    <a:lnSpc>
                      <a:spcPts val="1319"/>
                    </a:lnSpc>
                    <a:defRPr/>
                  </a:pPr>
                  <a:r>
                    <a:rPr lang="pl-PL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Aktywacja</a:t>
                  </a:r>
                  <a:endParaRPr lang="en-US" sz="1200" kern="1000" spc="-84" dirty="0">
                    <a:solidFill>
                      <a:prstClr val="white"/>
                    </a:solidFill>
                    <a:latin typeface="Segoe UI Semibold"/>
                  </a:endParaRPr>
                </a:p>
              </p:txBody>
            </p:sp>
          </p:grpSp>
          <p:sp>
            <p:nvSpPr>
              <p:cNvPr id="91" name="Oval 90"/>
              <p:cNvSpPr/>
              <p:nvPr/>
            </p:nvSpPr>
            <p:spPr bwMode="auto">
              <a:xfrm>
                <a:off x="8272352" y="3664264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79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  <p:grpSp>
          <p:nvGrpSpPr>
            <p:cNvPr id="25" name="Group 1029"/>
            <p:cNvGrpSpPr/>
            <p:nvPr/>
          </p:nvGrpSpPr>
          <p:grpSpPr>
            <a:xfrm>
              <a:off x="5430903" y="2024647"/>
              <a:ext cx="935104" cy="685396"/>
              <a:chOff x="5503477" y="2638226"/>
              <a:chExt cx="1039004" cy="761551"/>
            </a:xfrm>
          </p:grpSpPr>
          <p:sp>
            <p:nvSpPr>
              <p:cNvPr id="171" name="Right Arrow 170"/>
              <p:cNvSpPr/>
              <p:nvPr/>
            </p:nvSpPr>
            <p:spPr bwMode="auto">
              <a:xfrm>
                <a:off x="5503477" y="2733577"/>
                <a:ext cx="1039004" cy="6662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54856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97021">
                  <a:lnSpc>
                    <a:spcPts val="1319"/>
                  </a:lnSpc>
                  <a:defRPr/>
                </a:pPr>
                <a:r>
                  <a:rPr lang="pl-PL" sz="1200" kern="1000" spc="-84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 Semibold"/>
                  </a:rPr>
                  <a:t>Dostawy sprzętu</a:t>
                </a:r>
                <a:endParaRPr lang="en-US" sz="1200" kern="1000" spc="-6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5885819" y="2638226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79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  <p:grpSp>
          <p:nvGrpSpPr>
            <p:cNvPr id="28" name="Group 1031"/>
            <p:cNvGrpSpPr/>
            <p:nvPr/>
          </p:nvGrpSpPr>
          <p:grpSpPr>
            <a:xfrm>
              <a:off x="6242563" y="2751297"/>
              <a:ext cx="976003" cy="676072"/>
              <a:chOff x="6405321" y="3445615"/>
              <a:chExt cx="1084448" cy="751191"/>
            </a:xfrm>
          </p:grpSpPr>
          <p:grpSp>
            <p:nvGrpSpPr>
              <p:cNvPr id="29" name="Group 151"/>
              <p:cNvGrpSpPr/>
              <p:nvPr/>
            </p:nvGrpSpPr>
            <p:grpSpPr>
              <a:xfrm>
                <a:off x="6666809" y="3445615"/>
                <a:ext cx="822960" cy="751191"/>
                <a:chOff x="1286247" y="3560767"/>
                <a:chExt cx="822960" cy="751191"/>
              </a:xfrm>
            </p:grpSpPr>
            <p:sp>
              <p:nvSpPr>
                <p:cNvPr id="154" name="Right Arrow 153"/>
                <p:cNvSpPr/>
                <p:nvPr/>
              </p:nvSpPr>
              <p:spPr bwMode="auto">
                <a:xfrm rot="5400000">
                  <a:off x="1322132" y="3603263"/>
                  <a:ext cx="751191" cy="666200"/>
                </a:xfrm>
                <a:prstGeom prst="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07" tIns="54853" rIns="109707" bIns="5485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66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40" spc="-6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1286247" y="3562646"/>
                  <a:ext cx="822960" cy="411480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 w="1270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0" scaled="0"/>
                    <a:tileRect/>
                  </a:gra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 anchorCtr="0">
                  <a:noAutofit/>
                </a:bodyPr>
                <a:lstStyle/>
                <a:p>
                  <a:pPr algn="ctr" defTabSz="1097021">
                    <a:lnSpc>
                      <a:spcPts val="1319"/>
                    </a:lnSpc>
                    <a:defRPr/>
                  </a:pPr>
                  <a:r>
                    <a:rPr lang="pl-PL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Żądanie</a:t>
                  </a:r>
                  <a:br>
                    <a:rPr lang="pl-PL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</a:br>
                  <a:r>
                    <a:rPr lang="pl-PL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 aktywacji</a:t>
                  </a:r>
                  <a:endParaRPr lang="en-US" sz="1200" kern="1000" spc="-84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 Semibold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 bwMode="auto">
              <a:xfrm>
                <a:off x="6405321" y="3664264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79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  <p:grpSp>
          <p:nvGrpSpPr>
            <p:cNvPr id="31" name="Group 1024"/>
            <p:cNvGrpSpPr/>
            <p:nvPr/>
          </p:nvGrpSpPr>
          <p:grpSpPr>
            <a:xfrm>
              <a:off x="3382693" y="2732385"/>
              <a:ext cx="1035740" cy="676072"/>
              <a:chOff x="3227687" y="3424602"/>
              <a:chExt cx="1150822" cy="751191"/>
            </a:xfrm>
          </p:grpSpPr>
          <p:grpSp>
            <p:nvGrpSpPr>
              <p:cNvPr id="64" name="Group 163"/>
              <p:cNvGrpSpPr/>
              <p:nvPr/>
            </p:nvGrpSpPr>
            <p:grpSpPr>
              <a:xfrm>
                <a:off x="3227687" y="3424602"/>
                <a:ext cx="822960" cy="751191"/>
                <a:chOff x="2746534" y="3539754"/>
                <a:chExt cx="822960" cy="751191"/>
              </a:xfrm>
            </p:grpSpPr>
            <p:sp>
              <p:nvSpPr>
                <p:cNvPr id="168" name="Right Arrow 167"/>
                <p:cNvSpPr/>
                <p:nvPr/>
              </p:nvSpPr>
              <p:spPr bwMode="auto">
                <a:xfrm rot="5400000">
                  <a:off x="2734712" y="3582250"/>
                  <a:ext cx="751191" cy="666200"/>
                </a:xfrm>
                <a:prstGeom prst="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109707" tIns="54853" rIns="109707" bIns="5485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66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40" spc="-6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2746534" y="3614146"/>
                  <a:ext cx="822960" cy="411480"/>
                </a:xfrm>
                <a:prstGeom prst="rect">
                  <a:avLst/>
                </a:prstGeom>
                <a:solidFill>
                  <a:srgbClr val="A7EA52">
                    <a:alpha val="14902"/>
                  </a:srgbClr>
                </a:solidFill>
                <a:ln w="1270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0" scaled="0"/>
                    <a:tileRect/>
                  </a:gra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 anchorCtr="0">
                  <a:noAutofit/>
                </a:bodyPr>
                <a:lstStyle/>
                <a:p>
                  <a:pPr algn="ctr" defTabSz="1097021">
                    <a:lnSpc>
                      <a:spcPts val="1319"/>
                    </a:lnSpc>
                    <a:defRPr/>
                  </a:pPr>
                  <a:r>
                    <a:rPr lang="en-US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Computer</a:t>
                  </a:r>
                  <a:br>
                    <a:rPr lang="en-US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</a:br>
                  <a:r>
                    <a:rPr lang="en-US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Build</a:t>
                  </a:r>
                  <a:br>
                    <a:rPr lang="en-US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</a:br>
                  <a:r>
                    <a:rPr lang="en-US" sz="1200" kern="1000" spc="-84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 Semibold"/>
                    </a:rPr>
                    <a:t>Report</a:t>
                  </a:r>
                  <a:endParaRPr lang="en-US" sz="1200" kern="1000" spc="-84" dirty="0">
                    <a:solidFill>
                      <a:prstClr val="white"/>
                    </a:solidFill>
                    <a:latin typeface="Segoe UI Semibold"/>
                  </a:endParaRPr>
                </a:p>
              </p:txBody>
            </p:sp>
          </p:grpSp>
          <p:sp>
            <p:nvSpPr>
              <p:cNvPr id="184" name="Oval 183"/>
              <p:cNvSpPr/>
              <p:nvPr/>
            </p:nvSpPr>
            <p:spPr bwMode="auto">
              <a:xfrm>
                <a:off x="4104189" y="3552364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79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65" name="Group 1033"/>
            <p:cNvGrpSpPr/>
            <p:nvPr/>
          </p:nvGrpSpPr>
          <p:grpSpPr>
            <a:xfrm>
              <a:off x="2350340" y="1748997"/>
              <a:ext cx="848891" cy="745253"/>
              <a:chOff x="2080627" y="2331948"/>
              <a:chExt cx="943212" cy="828059"/>
            </a:xfrm>
          </p:grpSpPr>
          <p:sp>
            <p:nvSpPr>
              <p:cNvPr id="131" name="Right Arrow 130"/>
              <p:cNvSpPr/>
              <p:nvPr/>
            </p:nvSpPr>
            <p:spPr bwMode="auto">
              <a:xfrm flipH="1">
                <a:off x="2080627" y="2493807"/>
                <a:ext cx="943212" cy="6662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54853" rIns="54856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defTabSz="1097021">
                  <a:lnSpc>
                    <a:spcPts val="1319"/>
                  </a:lnSpc>
                  <a:defRPr/>
                </a:pPr>
                <a:r>
                  <a:rPr lang="pl-PL" sz="1200" kern="1000" spc="-84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 Semibold"/>
                  </a:rPr>
                  <a:t>Zamówienia</a:t>
                </a:r>
                <a:endParaRPr lang="en-US" sz="1200" kern="1000" spc="-6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 bwMode="auto">
              <a:xfrm>
                <a:off x="2582181" y="2331948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07" tIns="54853" rIns="109707" bIns="5485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66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79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  <p:pic>
          <p:nvPicPr>
            <p:cNvPr id="83" name="Grafik 6" descr="cid:image002.jpg@01CEAFC7.EFDA58E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851" b="98904" l="4050" r="94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780" y="1801066"/>
              <a:ext cx="1136571" cy="80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36"/>
            <a:stretch/>
          </p:blipFill>
          <p:spPr>
            <a:xfrm>
              <a:off x="5868820" y="1005596"/>
              <a:ext cx="812581" cy="569376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229815" y="1355798"/>
            <a:ext cx="2568105" cy="2659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62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Model scentralizowany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</a:endParaRPr>
          </a:p>
          <a:p>
            <a:pPr marL="228562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MAR</a:t>
            </a:r>
            <a:r>
              <a:rPr lang="en-US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:</a:t>
            </a:r>
          </a:p>
          <a:p>
            <a:pPr marL="685728" lvl="1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Zamawia DPK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</a:endParaRPr>
          </a:p>
          <a:p>
            <a:pPr marL="685728" lvl="1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Realizuje DPK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</a:endParaRPr>
          </a:p>
          <a:p>
            <a:pPr marL="685728" lvl="1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Przesyła DPK do partnerów TPR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</a:endParaRPr>
          </a:p>
          <a:p>
            <a:pPr marL="685728" lvl="1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Obsługuje zwroty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</a:endParaRPr>
          </a:p>
          <a:p>
            <a:pPr marL="228562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TPR </a:t>
            </a: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wysyła raporty CBR bezpośrednio do firmy Microsoft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</a:endParaRPr>
          </a:p>
          <a:p>
            <a:pPr marL="228562" indent="-228562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gradFill>
                <a:gsLst>
                  <a:gs pos="0">
                    <a:srgbClr val="505050">
                      <a:lumMod val="75000"/>
                      <a:lumOff val="25000"/>
                    </a:srgbClr>
                  </a:gs>
                  <a:gs pos="80000">
                    <a:srgbClr val="505050">
                      <a:lumMod val="65000"/>
                      <a:lumOff val="35000"/>
                    </a:srgbClr>
                  </a:gs>
                </a:gsLst>
                <a:lin ang="162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3550" y="4253277"/>
            <a:ext cx="2149050" cy="193245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227965" indent="-227965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Wymagania</a:t>
            </a:r>
            <a:r>
              <a:rPr lang="en-US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:</a:t>
            </a:r>
            <a:endParaRPr lang="zh-TW" altLang="en-US" dirty="0"/>
          </a:p>
          <a:p>
            <a:pPr marL="227965" indent="-227965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System zarządzania</a:t>
            </a:r>
            <a:b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</a:b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kluczami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</a:endParaRPr>
          </a:p>
          <a:p>
            <a:pPr marL="685165" lvl="1" indent="-227965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MDOS</a:t>
            </a: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 SC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  <a:cs typeface="Segoe UI"/>
            </a:endParaRPr>
          </a:p>
          <a:p>
            <a:pPr marL="685165" lvl="1" indent="-227965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US" sz="1550" dirty="0">
                <a:solidFill>
                  <a:srgbClr val="D2D2D2"/>
                </a:solidFill>
                <a:latin typeface="Segoe UI"/>
              </a:rPr>
              <a:t>Custom Solution</a:t>
            </a:r>
            <a:endParaRPr lang="en-US" sz="1550" dirty="0">
              <a:solidFill>
                <a:srgbClr val="D2D2D2"/>
              </a:solidFill>
              <a:latin typeface="Segoe UI"/>
              <a:cs typeface="Segoe UI"/>
            </a:endParaRPr>
          </a:p>
          <a:p>
            <a:pPr marL="227965" indent="-227965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Powiązanie z TPR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  <a:cs typeface="Segoe UI"/>
            </a:endParaRPr>
          </a:p>
          <a:p>
            <a:pPr marL="685165" lvl="1" indent="-227965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1568" dirty="0">
                <a:solidFill>
                  <a:srgbClr val="D2D2D2">
                    <a:lumMod val="75000"/>
                  </a:srgbClr>
                </a:solidFill>
                <a:latin typeface="Segoe UI"/>
              </a:rPr>
              <a:t>Przesyłanie DPK</a:t>
            </a:r>
            <a:endParaRPr lang="en-US" sz="1568" dirty="0">
              <a:solidFill>
                <a:srgbClr val="D2D2D2">
                  <a:lumMod val="75000"/>
                </a:srgbClr>
              </a:solidFill>
              <a:latin typeface="Segoe UI"/>
              <a:cs typeface="Segoe UI"/>
            </a:endParaRPr>
          </a:p>
          <a:p>
            <a:pPr marL="227965" indent="-227965" defTabSz="914367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gradFill>
                <a:gsLst>
                  <a:gs pos="0">
                    <a:srgbClr val="505050">
                      <a:lumMod val="75000"/>
                      <a:lumOff val="25000"/>
                    </a:srgbClr>
                  </a:gs>
                  <a:gs pos="80000">
                    <a:srgbClr val="505050">
                      <a:lumMod val="65000"/>
                      <a:lumOff val="35000"/>
                    </a:srgbClr>
                  </a:gs>
                </a:gsLst>
                <a:lin ang="162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1FD9-5584-41A4-A2B7-3BD17D5D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1" y="289957"/>
            <a:ext cx="11655840" cy="899537"/>
          </a:xfrm>
        </p:spPr>
        <p:txBody>
          <a:bodyPr/>
          <a:lstStyle/>
          <a:p>
            <a:r>
              <a:rPr lang="pl-PL" dirty="0">
                <a:solidFill>
                  <a:srgbClr val="0090C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Instalacja</a:t>
            </a:r>
            <a:r>
              <a:rPr lang="en-US" dirty="0">
                <a:solidFill>
                  <a:srgbClr val="0090C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MDOS SC</a:t>
            </a:r>
            <a:endParaRPr lang="en-IE" dirty="0">
              <a:solidFill>
                <a:srgbClr val="0090C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B4BAC-E93E-46DC-8831-401746785E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5289525"/>
          </a:xfrm>
        </p:spPr>
        <p:txBody>
          <a:bodyPr>
            <a:normAutofit/>
          </a:bodyPr>
          <a:lstStyle/>
          <a:p>
            <a:pPr marL="336145" indent="-336145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Powitalny email jest z linkiem do</a:t>
            </a:r>
            <a:br>
              <a:rPr lang="pl-PL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</a:br>
            <a:r>
              <a:rPr lang="pl-PL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instalatora </a:t>
            </a:r>
            <a:r>
              <a:rPr lang="en-US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MDOS SC </a:t>
            </a:r>
            <a:r>
              <a:rPr lang="pl-PL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jest przesyłany do FFKI</a:t>
            </a:r>
            <a:r>
              <a:rPr lang="en-US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. </a:t>
            </a:r>
          </a:p>
          <a:p>
            <a:pPr>
              <a:buClr>
                <a:srgbClr val="00B0F0"/>
              </a:buClr>
            </a:pPr>
            <a:endParaRPr lang="en-US" altLang="zh-CN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>
              <a:buClr>
                <a:srgbClr val="00B0F0"/>
              </a:buClr>
            </a:pPr>
            <a:r>
              <a:rPr lang="pl-PL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Pobrać</a:t>
            </a:r>
            <a:r>
              <a:rPr lang="en-US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</a:t>
            </a:r>
            <a:r>
              <a:rPr lang="pl-PL" altLang="zh-CN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pakiet instalatora </a:t>
            </a: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MDOSSC.exe  </a:t>
            </a:r>
          </a:p>
          <a:p>
            <a:pPr>
              <a:buClr>
                <a:srgbClr val="00B0F0"/>
              </a:buClr>
            </a:pP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-&gt;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Uruchomić jako Administrator</a:t>
            </a:r>
            <a:b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</a:br>
            <a:r>
              <a:rPr lang="en-US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 -&gt; </a:t>
            </a: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Przeprowadzić i zakończyć instalację</a:t>
            </a:r>
            <a:endParaRPr lang="en-US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>
              <a:buClr>
                <a:srgbClr val="00B0F0"/>
              </a:buClr>
            </a:pPr>
            <a:endParaRPr lang="en-US" altLang="zh-CN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 marL="336145" indent="-336145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Logowanie do aplikacji za pomocą konta AAD</a:t>
            </a:r>
            <a:b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</a:br>
            <a:r>
              <a:rPr lang="pl-PL" sz="2353" dirty="0">
                <a:solidFill>
                  <a:srgbClr val="D2D2D2">
                    <a:lumMod val="75000"/>
                  </a:srgbClr>
                </a:solidFill>
                <a:latin typeface="+mn-lt"/>
              </a:rPr>
              <a:t>powiązanego z kontem DOC</a:t>
            </a:r>
            <a:endParaRPr lang="en-US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  <a:p>
            <a:pPr>
              <a:buClr>
                <a:srgbClr val="00B0F0"/>
              </a:buClr>
            </a:pPr>
            <a:endParaRPr lang="en-US" sz="2353" dirty="0">
              <a:solidFill>
                <a:srgbClr val="D2D2D2">
                  <a:lumMod val="75000"/>
                </a:srgb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09A02-6A67-4B20-8ECF-27595567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66" y="439624"/>
            <a:ext cx="5889125" cy="274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1D910D-7EA4-43CA-9419-11E08009B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313" y="3673918"/>
            <a:ext cx="3780662" cy="30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2739</Words>
  <Application>Microsoft Office PowerPoint</Application>
  <PresentationFormat>Panoramiczny</PresentationFormat>
  <Paragraphs>389</Paragraphs>
  <Slides>20</Slides>
  <Notes>16</Notes>
  <HiddenSlides>0</HiddenSlides>
  <MMClips>0</MMClips>
  <ScaleCrop>false</ScaleCrop>
  <HeadingPairs>
    <vt:vector size="8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6" baseType="lpstr">
      <vt:lpstr>等线</vt:lpstr>
      <vt:lpstr>新細明體</vt:lpstr>
      <vt:lpstr>Arial</vt:lpstr>
      <vt:lpstr>Arial Black</vt:lpstr>
      <vt:lpstr>Calibri</vt:lpstr>
      <vt:lpstr>Calibri Light</vt:lpstr>
      <vt:lpstr>Courier New</vt:lpstr>
      <vt:lpstr>Sagoe</vt:lpstr>
      <vt:lpstr>Segoe</vt:lpstr>
      <vt:lpstr>Segoe UI</vt:lpstr>
      <vt:lpstr>Segoe UI (Body)</vt:lpstr>
      <vt:lpstr>Segoe UI Light</vt:lpstr>
      <vt:lpstr>Segoe UI Semibold</vt:lpstr>
      <vt:lpstr>Wingdings</vt:lpstr>
      <vt:lpstr>Motyw pakietu Office</vt:lpstr>
      <vt:lpstr>Obiekt powłoki pakowarki</vt:lpstr>
      <vt:lpstr>Prezentacja programu PowerPoint</vt:lpstr>
      <vt:lpstr>Prezentacja programu PowerPoint</vt:lpstr>
      <vt:lpstr>Plan sesji</vt:lpstr>
      <vt:lpstr>Prezentacja programu PowerPoint</vt:lpstr>
      <vt:lpstr>Prezentacja programu PowerPoint</vt:lpstr>
      <vt:lpstr>Prezentacja programu PowerPoint</vt:lpstr>
      <vt:lpstr>Prezentacja programu PowerPoint</vt:lpstr>
      <vt:lpstr>Proces OA 3.0 – model scentralizowany</vt:lpstr>
      <vt:lpstr>Instalacja MDOS SC</vt:lpstr>
      <vt:lpstr>MDOS Smart Client – wymagania systemowe</vt:lpstr>
      <vt:lpstr>Prezentacja programu PowerPoint</vt:lpstr>
      <vt:lpstr>Prezentacja programu PowerPoint</vt:lpstr>
      <vt:lpstr>Prezentacja programu PowerPoint</vt:lpstr>
      <vt:lpstr>Prezentacja programu PowerPoint</vt:lpstr>
      <vt:lpstr>Computer Build Report (CBR) – podstawowe informacje</vt:lpstr>
      <vt:lpstr>Zwroty</vt:lpstr>
      <vt:lpstr>Zwroty</vt:lpstr>
      <vt:lpstr>Nowa etykieta Genuine Microsoft Refurbisher Label (GMRL)</vt:lpstr>
      <vt:lpstr>Testowanie</vt:lpstr>
      <vt:lpstr>Zaczynamy wdrożenie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OEM Activation (OA 3.0)</dc:title>
  <dc:creator>Tomasz</dc:creator>
  <cp:lastModifiedBy>Tomasz Laskowski</cp:lastModifiedBy>
  <cp:revision>50</cp:revision>
  <dcterms:created xsi:type="dcterms:W3CDTF">2021-01-11T20:48:22Z</dcterms:created>
  <dcterms:modified xsi:type="dcterms:W3CDTF">2021-07-07T15:03:12Z</dcterms:modified>
</cp:coreProperties>
</file>